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9" d="100"/>
          <a:sy n="79" d="100"/>
        </p:scale>
        <p:origin x="19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iffin Cletus" userId="143810bfc296b747" providerId="LiveId" clId="{7F3DFCB6-D3EC-49C4-9130-F6BA86D7608E}"/>
    <pc:docChg chg="undo redo custSel addSld delSld modSld">
      <pc:chgData name="Cliffin Cletus" userId="143810bfc296b747" providerId="LiveId" clId="{7F3DFCB6-D3EC-49C4-9130-F6BA86D7608E}" dt="2026-07-24T14:56:41.606" v="220" actId="20577"/>
      <pc:docMkLst>
        <pc:docMk/>
      </pc:docMkLst>
      <pc:sldChg chg="modSp mod">
        <pc:chgData name="Cliffin Cletus" userId="143810bfc296b747" providerId="LiveId" clId="{7F3DFCB6-D3EC-49C4-9130-F6BA86D7608E}" dt="2026-07-24T14:56:41.606" v="220" actId="20577"/>
        <pc:sldMkLst>
          <pc:docMk/>
          <pc:sldMk cId="0" sldId="256"/>
        </pc:sldMkLst>
        <pc:spChg chg="mod">
          <ac:chgData name="Cliffin Cletus" userId="143810bfc296b747" providerId="LiveId" clId="{7F3DFCB6-D3EC-49C4-9130-F6BA86D7608E}" dt="2026-07-24T14:56:41.606" v="220" actId="20577"/>
          <ac:spMkLst>
            <pc:docMk/>
            <pc:sldMk cId="0" sldId="256"/>
            <ac:spMk id="22" creationId="{00000000-0000-0000-0000-000000000000}"/>
          </ac:spMkLst>
        </pc:spChg>
      </pc:sldChg>
      <pc:sldChg chg="modSp mod">
        <pc:chgData name="Cliffin Cletus" userId="143810bfc296b747" providerId="LiveId" clId="{7F3DFCB6-D3EC-49C4-9130-F6BA86D7608E}" dt="2026-07-24T14:56:31.589" v="214" actId="20577"/>
        <pc:sldMkLst>
          <pc:docMk/>
          <pc:sldMk cId="0" sldId="257"/>
        </pc:sldMkLst>
        <pc:spChg chg="mod">
          <ac:chgData name="Cliffin Cletus" userId="143810bfc296b747" providerId="LiveId" clId="{7F3DFCB6-D3EC-49C4-9130-F6BA86D7608E}" dt="2026-07-24T14:56:31.589" v="214" actId="20577"/>
          <ac:spMkLst>
            <pc:docMk/>
            <pc:sldMk cId="0" sldId="257"/>
            <ac:spMk id="60" creationId="{00000000-0000-0000-0000-000000000000}"/>
          </ac:spMkLst>
        </pc:spChg>
      </pc:sldChg>
      <pc:sldChg chg="modSp mod">
        <pc:chgData name="Cliffin Cletus" userId="143810bfc296b747" providerId="LiveId" clId="{7F3DFCB6-D3EC-49C4-9130-F6BA86D7608E}" dt="2026-07-24T14:56:24.386" v="208" actId="20577"/>
        <pc:sldMkLst>
          <pc:docMk/>
          <pc:sldMk cId="0" sldId="258"/>
        </pc:sldMkLst>
        <pc:spChg chg="mod">
          <ac:chgData name="Cliffin Cletus" userId="143810bfc296b747" providerId="LiveId" clId="{7F3DFCB6-D3EC-49C4-9130-F6BA86D7608E}" dt="2026-07-24T14:00:10.610" v="102" actId="20577"/>
          <ac:spMkLst>
            <pc:docMk/>
            <pc:sldMk cId="0" sldId="258"/>
            <ac:spMk id="13" creationId="{00000000-0000-0000-0000-000000000000}"/>
          </ac:spMkLst>
        </pc:spChg>
        <pc:spChg chg="mod">
          <ac:chgData name="Cliffin Cletus" userId="143810bfc296b747" providerId="LiveId" clId="{7F3DFCB6-D3EC-49C4-9130-F6BA86D7608E}" dt="2026-07-24T14:56:24.386" v="208" actId="20577"/>
          <ac:spMkLst>
            <pc:docMk/>
            <pc:sldMk cId="0" sldId="258"/>
            <ac:spMk id="20" creationId="{00000000-0000-0000-0000-000000000000}"/>
          </ac:spMkLst>
        </pc:spChg>
      </pc:sldChg>
      <pc:sldChg chg="modSp mod">
        <pc:chgData name="Cliffin Cletus" userId="143810bfc296b747" providerId="LiveId" clId="{7F3DFCB6-D3EC-49C4-9130-F6BA86D7608E}" dt="2026-07-24T14:56:12.961" v="202" actId="20577"/>
        <pc:sldMkLst>
          <pc:docMk/>
          <pc:sldMk cId="0" sldId="259"/>
        </pc:sldMkLst>
        <pc:spChg chg="mod">
          <ac:chgData name="Cliffin Cletus" userId="143810bfc296b747" providerId="LiveId" clId="{7F3DFCB6-D3EC-49C4-9130-F6BA86D7608E}" dt="2026-07-24T14:56:12.961" v="202" actId="20577"/>
          <ac:spMkLst>
            <pc:docMk/>
            <pc:sldMk cId="0" sldId="259"/>
            <ac:spMk id="32" creationId="{00000000-0000-0000-0000-000000000000}"/>
          </ac:spMkLst>
        </pc:spChg>
      </pc:sldChg>
      <pc:sldChg chg="modSp mod">
        <pc:chgData name="Cliffin Cletus" userId="143810bfc296b747" providerId="LiveId" clId="{7F3DFCB6-D3EC-49C4-9130-F6BA86D7608E}" dt="2026-07-24T14:56:01.059" v="196" actId="14100"/>
        <pc:sldMkLst>
          <pc:docMk/>
          <pc:sldMk cId="0" sldId="260"/>
        </pc:sldMkLst>
        <pc:spChg chg="mod">
          <ac:chgData name="Cliffin Cletus" userId="143810bfc296b747" providerId="LiveId" clId="{7F3DFCB6-D3EC-49C4-9130-F6BA86D7608E}" dt="2026-07-24T14:56:01.059" v="196" actId="14100"/>
          <ac:spMkLst>
            <pc:docMk/>
            <pc:sldMk cId="0" sldId="260"/>
            <ac:spMk id="40" creationId="{00000000-0000-0000-0000-000000000000}"/>
          </ac:spMkLst>
        </pc:spChg>
      </pc:sldChg>
      <pc:sldChg chg="modSp mod">
        <pc:chgData name="Cliffin Cletus" userId="143810bfc296b747" providerId="LiveId" clId="{7F3DFCB6-D3EC-49C4-9130-F6BA86D7608E}" dt="2026-07-24T14:55:48.853" v="189" actId="20577"/>
        <pc:sldMkLst>
          <pc:docMk/>
          <pc:sldMk cId="0" sldId="261"/>
        </pc:sldMkLst>
        <pc:spChg chg="mod">
          <ac:chgData name="Cliffin Cletus" userId="143810bfc296b747" providerId="LiveId" clId="{7F3DFCB6-D3EC-49C4-9130-F6BA86D7608E}" dt="2026-07-24T14:55:48.853" v="189" actId="20577"/>
          <ac:spMkLst>
            <pc:docMk/>
            <pc:sldMk cId="0" sldId="261"/>
            <ac:spMk id="28" creationId="{00000000-0000-0000-0000-000000000000}"/>
          </ac:spMkLst>
        </pc:spChg>
      </pc:sldChg>
      <pc:sldChg chg="modSp mod">
        <pc:chgData name="Cliffin Cletus" userId="143810bfc296b747" providerId="LiveId" clId="{7F3DFCB6-D3EC-49C4-9130-F6BA86D7608E}" dt="2026-07-24T14:55:23.105" v="181" actId="20577"/>
        <pc:sldMkLst>
          <pc:docMk/>
          <pc:sldMk cId="0" sldId="262"/>
        </pc:sldMkLst>
        <pc:spChg chg="mod">
          <ac:chgData name="Cliffin Cletus" userId="143810bfc296b747" providerId="LiveId" clId="{7F3DFCB6-D3EC-49C4-9130-F6BA86D7608E}" dt="2026-07-24T14:55:23.105" v="181" actId="20577"/>
          <ac:spMkLst>
            <pc:docMk/>
            <pc:sldMk cId="0" sldId="262"/>
            <ac:spMk id="19" creationId="{00000000-0000-0000-0000-000000000000}"/>
          </ac:spMkLst>
        </pc:spChg>
      </pc:sldChg>
      <pc:sldChg chg="modSp mod">
        <pc:chgData name="Cliffin Cletus" userId="143810bfc296b747" providerId="LiveId" clId="{7F3DFCB6-D3EC-49C4-9130-F6BA86D7608E}" dt="2026-07-24T14:55:08.673" v="175" actId="20577"/>
        <pc:sldMkLst>
          <pc:docMk/>
          <pc:sldMk cId="0" sldId="263"/>
        </pc:sldMkLst>
        <pc:spChg chg="mod">
          <ac:chgData name="Cliffin Cletus" userId="143810bfc296b747" providerId="LiveId" clId="{7F3DFCB6-D3EC-49C4-9130-F6BA86D7608E}" dt="2026-07-24T14:55:08.673" v="175" actId="20577"/>
          <ac:spMkLst>
            <pc:docMk/>
            <pc:sldMk cId="0" sldId="263"/>
            <ac:spMk id="36" creationId="{00000000-0000-0000-0000-000000000000}"/>
          </ac:spMkLst>
        </pc:spChg>
      </pc:sldChg>
      <pc:sldChg chg="modSp mod">
        <pc:chgData name="Cliffin Cletus" userId="143810bfc296b747" providerId="LiveId" clId="{7F3DFCB6-D3EC-49C4-9130-F6BA86D7608E}" dt="2026-07-24T14:54:50.772" v="169" actId="14100"/>
        <pc:sldMkLst>
          <pc:docMk/>
          <pc:sldMk cId="0" sldId="264"/>
        </pc:sldMkLst>
        <pc:spChg chg="mod">
          <ac:chgData name="Cliffin Cletus" userId="143810bfc296b747" providerId="LiveId" clId="{7F3DFCB6-D3EC-49C4-9130-F6BA86D7608E}" dt="2026-07-24T14:54:50.772" v="169" actId="14100"/>
          <ac:spMkLst>
            <pc:docMk/>
            <pc:sldMk cId="0" sldId="264"/>
            <ac:spMk id="64" creationId="{00000000-0000-0000-0000-000000000000}"/>
          </ac:spMkLst>
        </pc:spChg>
      </pc:sldChg>
      <pc:sldChg chg="modSp mod">
        <pc:chgData name="Cliffin Cletus" userId="143810bfc296b747" providerId="LiveId" clId="{7F3DFCB6-D3EC-49C4-9130-F6BA86D7608E}" dt="2026-07-24T14:54:37.032" v="160" actId="20577"/>
        <pc:sldMkLst>
          <pc:docMk/>
          <pc:sldMk cId="0" sldId="265"/>
        </pc:sldMkLst>
        <pc:spChg chg="mod">
          <ac:chgData name="Cliffin Cletus" userId="143810bfc296b747" providerId="LiveId" clId="{7F3DFCB6-D3EC-49C4-9130-F6BA86D7608E}" dt="2026-07-24T14:54:37.032" v="160" actId="20577"/>
          <ac:spMkLst>
            <pc:docMk/>
            <pc:sldMk cId="0" sldId="265"/>
            <ac:spMk id="46" creationId="{00000000-0000-0000-0000-000000000000}"/>
          </ac:spMkLst>
        </pc:spChg>
      </pc:sldChg>
      <pc:sldChg chg="modSp mod">
        <pc:chgData name="Cliffin Cletus" userId="143810bfc296b747" providerId="LiveId" clId="{7F3DFCB6-D3EC-49C4-9130-F6BA86D7608E}" dt="2026-07-24T14:54:24.964" v="154" actId="20577"/>
        <pc:sldMkLst>
          <pc:docMk/>
          <pc:sldMk cId="0" sldId="266"/>
        </pc:sldMkLst>
        <pc:spChg chg="mod">
          <ac:chgData name="Cliffin Cletus" userId="143810bfc296b747" providerId="LiveId" clId="{7F3DFCB6-D3EC-49C4-9130-F6BA86D7608E}" dt="2026-07-24T14:53:53.755" v="148" actId="14100"/>
          <ac:spMkLst>
            <pc:docMk/>
            <pc:sldMk cId="0" sldId="266"/>
            <ac:spMk id="21" creationId="{00000000-0000-0000-0000-000000000000}"/>
          </ac:spMkLst>
        </pc:spChg>
        <pc:spChg chg="mod">
          <ac:chgData name="Cliffin Cletus" userId="143810bfc296b747" providerId="LiveId" clId="{7F3DFCB6-D3EC-49C4-9130-F6BA86D7608E}" dt="2026-07-24T14:54:24.964" v="154" actId="20577"/>
          <ac:spMkLst>
            <pc:docMk/>
            <pc:sldMk cId="0" sldId="266"/>
            <ac:spMk id="25" creationId="{00000000-0000-0000-0000-000000000000}"/>
          </ac:spMkLst>
        </pc:spChg>
      </pc:sldChg>
      <pc:sldChg chg="new del">
        <pc:chgData name="Cliffin Cletus" userId="143810bfc296b747" providerId="LiveId" clId="{7F3DFCB6-D3EC-49C4-9130-F6BA86D7608E}" dt="2026-07-24T14:43:06.783" v="104" actId="2696"/>
        <pc:sldMkLst>
          <pc:docMk/>
          <pc:sldMk cId="2189038385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680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 slide. Replace the talk title, author names and affiliations, paper ID and track. The event branding and dates are fixed.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Authors / team. Drop in headshots, edit names, roles and affiliations. Remove a card for smaller teams.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Thank-you / contact slide. Add your email and any links; invite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Presentation outline. Edit the six items to match your talk; delete a card if you have fewer sections.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Section break. Use one before each major part of the talk. Change the number and title.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Workhorse content layout: a few bullets plus one highlighted figure. Keep bullets short — speak to the detail.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parallel ideas side by side — model vs strategy, before vs after, theory vs practice.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/ diagram layout. Replace the placeholder with your architecture diagram, plot or photo, and edit the caption.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Full-slide statement. Use for a single key insight, definition, or the headline claim of the paper.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headline numbers. Lead with the metric, then the label. Keep to three so each lands.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Comparison table. The highlighted row is your proposed method. Keep columns to five or fewer for readability.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11021">
                  <a:alpha val="100000"/>
                </a:srgbClr>
              </a:gs>
              <a:gs pos="100000">
                <a:srgbClr val="4A1655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211021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0025"/>
            <a:ext cx="1084883" cy="55245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990" y="228600"/>
            <a:ext cx="703138" cy="4953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836" y="342900"/>
            <a:ext cx="1470199" cy="266700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742" y="266700"/>
            <a:ext cx="1690836" cy="419100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5286" y="200025"/>
            <a:ext cx="2503289" cy="552450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64282" y="304800"/>
            <a:ext cx="1682204" cy="342900"/>
          </a:xfrm>
          <a:prstGeom prst="rect">
            <a:avLst/>
          </a:prstGeom>
        </p:spPr>
      </p:pic>
      <p:pic>
        <p:nvPicPr>
          <p:cNvPr id="1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82194" y="285750"/>
            <a:ext cx="1272406" cy="381000"/>
          </a:xfrm>
          <a:prstGeom prst="rect">
            <a:avLst/>
          </a:prstGeom>
        </p:spPr>
      </p:pic>
      <p:sp>
        <p:nvSpPr>
          <p:cNvPr id="11" name="Shape 2"/>
          <p:cNvSpPr/>
          <p:nvPr/>
        </p:nvSpPr>
        <p:spPr>
          <a:xfrm>
            <a:off x="0" y="952500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pic>
        <p:nvPicPr>
          <p:cNvPr id="12" name="Image 7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7346" y="2695798"/>
            <a:ext cx="3853235" cy="1962150"/>
          </a:xfrm>
          <a:prstGeom prst="rect">
            <a:avLst/>
          </a:prstGeom>
        </p:spPr>
      </p:pic>
      <p:sp>
        <p:nvSpPr>
          <p:cNvPr id="13" name="Text 3"/>
          <p:cNvSpPr/>
          <p:nvPr/>
        </p:nvSpPr>
        <p:spPr>
          <a:xfrm>
            <a:off x="6373111" y="4981798"/>
            <a:ext cx="5541779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kern="0" spc="300" dirty="0">
                <a:solidFill>
                  <a:srgbClr val="CAA3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PAPER PRESENTATION</a:t>
            </a:r>
            <a:endParaRPr lang="en-US" sz="1800" dirty="0"/>
          </a:p>
        </p:txBody>
      </p:sp>
      <p:sp>
        <p:nvSpPr>
          <p:cNvPr id="14" name="Text 4"/>
          <p:cNvSpPr/>
          <p:nvPr/>
        </p:nvSpPr>
        <p:spPr>
          <a:xfrm>
            <a:off x="2848745" y="5415186"/>
            <a:ext cx="12590435" cy="7044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75226"/>
              </a:lnSpc>
              <a:buNone/>
            </a:pPr>
            <a:r>
              <a:rPr lang="en-US" sz="4950" b="1" kern="0" spc="-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Presentation Title Goes Here</a:t>
            </a:r>
            <a:endParaRPr lang="en-US" sz="4950" dirty="0"/>
          </a:p>
        </p:txBody>
      </p:sp>
      <p:sp>
        <p:nvSpPr>
          <p:cNvPr id="15" name="Shape 5"/>
          <p:cNvSpPr/>
          <p:nvPr/>
        </p:nvSpPr>
        <p:spPr>
          <a:xfrm>
            <a:off x="8429625" y="6386289"/>
            <a:ext cx="142875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6" name="Text 6"/>
          <p:cNvSpPr/>
          <p:nvPr/>
        </p:nvSpPr>
        <p:spPr>
          <a:xfrm>
            <a:off x="6405935" y="6738714"/>
            <a:ext cx="5476131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 Name¹ · Co-Author Name²</a:t>
            </a:r>
            <a:endParaRPr lang="en-US" sz="2400" dirty="0"/>
          </a:p>
        </p:txBody>
      </p:sp>
      <p:sp>
        <p:nvSpPr>
          <p:cNvPr id="17" name="Text 7"/>
          <p:cNvSpPr/>
          <p:nvPr/>
        </p:nvSpPr>
        <p:spPr>
          <a:xfrm>
            <a:off x="7236604" y="7186389"/>
            <a:ext cx="381479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dirty="0">
                <a:solidFill>
                  <a:srgbClr val="FFFFFF">
                    <a:alpha val="6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¹ Affiliation One ² Affiliation Two</a:t>
            </a:r>
            <a:endParaRPr lang="en-US" sz="1875" dirty="0"/>
          </a:p>
        </p:txBody>
      </p:sp>
      <p:sp>
        <p:nvSpPr>
          <p:cNvPr id="18" name="Text 8"/>
          <p:cNvSpPr/>
          <p:nvPr/>
        </p:nvSpPr>
        <p:spPr>
          <a:xfrm>
            <a:off x="6013032" y="7672164"/>
            <a:ext cx="6261862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Paper ID 000 · Track Name · September 04–06, 2026</a:t>
            </a:r>
            <a:endParaRPr lang="en-US" sz="1800" dirty="0"/>
          </a:p>
        </p:txBody>
      </p:sp>
      <p:sp>
        <p:nvSpPr>
          <p:cNvPr id="19" name="Shape 9"/>
          <p:cNvSpPr/>
          <p:nvPr/>
        </p:nvSpPr>
        <p:spPr>
          <a:xfrm>
            <a:off x="0" y="9629775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20" name="Shape 10"/>
          <p:cNvSpPr/>
          <p:nvPr/>
        </p:nvSpPr>
        <p:spPr>
          <a:xfrm>
            <a:off x="0" y="9677400"/>
            <a:ext cx="18288000" cy="609600"/>
          </a:xfrm>
          <a:prstGeom prst="rect">
            <a:avLst/>
          </a:prstGeom>
          <a:solidFill>
            <a:srgbClr val="211021"/>
          </a:solidFill>
          <a:ln/>
        </p:spPr>
      </p:sp>
      <p:sp>
        <p:nvSpPr>
          <p:cNvPr id="21" name="Text 11"/>
          <p:cNvSpPr/>
          <p:nvPr/>
        </p:nvSpPr>
        <p:spPr>
          <a:xfrm>
            <a:off x="533400" y="9820275"/>
            <a:ext cx="208878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3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IPRECON 2026</a:t>
            </a:r>
            <a:endParaRPr lang="en-US" sz="1800" dirty="0"/>
          </a:p>
        </p:txBody>
      </p:sp>
      <p:sp>
        <p:nvSpPr>
          <p:cNvPr id="22" name="Text 12"/>
          <p:cNvSpPr/>
          <p:nvPr/>
        </p:nvSpPr>
        <p:spPr>
          <a:xfrm>
            <a:off x="2565648" y="9850946"/>
            <a:ext cx="7005072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IEEE International Power &amp; Renewable Energy Conference</a:t>
            </a:r>
            <a:endParaRPr lang="en-US" sz="1800" dirty="0"/>
          </a:p>
        </p:txBody>
      </p:sp>
      <p:sp>
        <p:nvSpPr>
          <p:cNvPr id="23" name="Text 13"/>
          <p:cNvSpPr/>
          <p:nvPr/>
        </p:nvSpPr>
        <p:spPr>
          <a:xfrm>
            <a:off x="16458233" y="9851231"/>
            <a:ext cx="142600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July 2026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211021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0025"/>
            <a:ext cx="1084883" cy="55245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990" y="228600"/>
            <a:ext cx="703138" cy="49530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836" y="342900"/>
            <a:ext cx="1470199" cy="266700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742" y="266700"/>
            <a:ext cx="1690836" cy="419100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5286" y="200025"/>
            <a:ext cx="2503289" cy="552450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64282" y="304800"/>
            <a:ext cx="1682204" cy="342900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82194" y="285750"/>
            <a:ext cx="1272406" cy="38100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0" y="952500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pic>
        <p:nvPicPr>
          <p:cNvPr id="11" name="Image 7" descr="preencoded.png"/>
          <p:cNvPicPr>
            <a:picLocks noChangeAspect="1"/>
          </p:cNvPicPr>
          <p:nvPr/>
        </p:nvPicPr>
        <p:blipFill>
          <a:blip r:embed="rId10">
            <a:alphaModFix amt="5000"/>
          </a:blip>
          <a:stretch>
            <a:fillRect/>
          </a:stretch>
        </p:blipFill>
        <p:spPr>
          <a:xfrm>
            <a:off x="5238750" y="3341824"/>
            <a:ext cx="7810500" cy="3946252"/>
          </a:xfrm>
          <a:prstGeom prst="rect">
            <a:avLst/>
          </a:prstGeom>
        </p:spPr>
      </p:pic>
      <p:sp>
        <p:nvSpPr>
          <p:cNvPr id="12" name="Text 2"/>
          <p:cNvSpPr/>
          <p:nvPr/>
        </p:nvSpPr>
        <p:spPr>
          <a:xfrm>
            <a:off x="685800" y="1533525"/>
            <a:ext cx="1860804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25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AUTHORS &amp; CONTRIBUTORS</a:t>
            </a:r>
            <a:endParaRPr lang="en-US" sz="1800" dirty="0"/>
          </a:p>
        </p:txBody>
      </p:sp>
      <p:sp>
        <p:nvSpPr>
          <p:cNvPr id="13" name="Text 3"/>
          <p:cNvSpPr/>
          <p:nvPr/>
        </p:nvSpPr>
        <p:spPr>
          <a:xfrm>
            <a:off x="685800" y="1890713"/>
            <a:ext cx="18608040" cy="842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kern="0" spc="-75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Team</a:t>
            </a:r>
            <a:endParaRPr lang="en-US" sz="4500" dirty="0"/>
          </a:p>
        </p:txBody>
      </p:sp>
      <p:sp>
        <p:nvSpPr>
          <p:cNvPr id="14" name="Shape 4"/>
          <p:cNvSpPr/>
          <p:nvPr/>
        </p:nvSpPr>
        <p:spPr>
          <a:xfrm>
            <a:off x="685800" y="2924175"/>
            <a:ext cx="6858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5" name="Shape 5"/>
          <p:cNvSpPr/>
          <p:nvPr/>
        </p:nvSpPr>
        <p:spPr>
          <a:xfrm>
            <a:off x="685800" y="4514627"/>
            <a:ext cx="4000500" cy="3381821"/>
          </a:xfrm>
          <a:prstGeom prst="roundRect">
            <a:avLst>
              <a:gd name="adj" fmla="val 6196"/>
            </a:avLst>
          </a:prstGeom>
          <a:solidFill>
            <a:srgbClr val="FFFFFF"/>
          </a:solidFill>
          <a:ln w="9525">
            <a:solidFill>
              <a:srgbClr val="ECE4EE"/>
            </a:solidFill>
            <a:prstDash val="solid"/>
          </a:ln>
        </p:spPr>
      </p:sp>
      <p:sp>
        <p:nvSpPr>
          <p:cNvPr id="16" name="Shape 6"/>
          <p:cNvSpPr/>
          <p:nvPr/>
        </p:nvSpPr>
        <p:spPr>
          <a:xfrm>
            <a:off x="695325" y="4524152"/>
            <a:ext cx="3981450" cy="57150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7" name="Shape 7"/>
          <p:cNvSpPr/>
          <p:nvPr/>
        </p:nvSpPr>
        <p:spPr>
          <a:xfrm>
            <a:off x="2066925" y="4962302"/>
            <a:ext cx="1238250" cy="1238250"/>
          </a:xfrm>
          <a:prstGeom prst="ellipse">
            <a:avLst/>
          </a:prstGeom>
          <a:solidFill>
            <a:srgbClr val="EFE7F1"/>
          </a:solidFill>
          <a:ln/>
        </p:spPr>
      </p:sp>
      <p:sp>
        <p:nvSpPr>
          <p:cNvPr id="18" name="Text 8"/>
          <p:cNvSpPr/>
          <p:nvPr/>
        </p:nvSpPr>
        <p:spPr>
          <a:xfrm>
            <a:off x="2386087" y="5469508"/>
            <a:ext cx="599926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8A76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PHOTO</a:t>
            </a:r>
            <a:endParaRPr lang="en-US" sz="1500" dirty="0"/>
          </a:p>
        </p:txBody>
      </p:sp>
      <p:sp>
        <p:nvSpPr>
          <p:cNvPr id="19" name="Text 9"/>
          <p:cNvSpPr/>
          <p:nvPr/>
        </p:nvSpPr>
        <p:spPr>
          <a:xfrm>
            <a:off x="1718355" y="6429152"/>
            <a:ext cx="1935391" cy="4429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 One</a:t>
            </a:r>
            <a:endParaRPr lang="en-US" sz="2250" dirty="0"/>
          </a:p>
        </p:txBody>
      </p:sp>
      <p:sp>
        <p:nvSpPr>
          <p:cNvPr id="20" name="Text 10"/>
          <p:cNvSpPr/>
          <p:nvPr/>
        </p:nvSpPr>
        <p:spPr>
          <a:xfrm>
            <a:off x="1950333" y="6891114"/>
            <a:ext cx="147143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Author</a:t>
            </a:r>
            <a:endParaRPr lang="en-US" sz="1800" dirty="0"/>
          </a:p>
        </p:txBody>
      </p:sp>
      <p:sp>
        <p:nvSpPr>
          <p:cNvPr id="21" name="Text 11"/>
          <p:cNvSpPr/>
          <p:nvPr/>
        </p:nvSpPr>
        <p:spPr>
          <a:xfrm>
            <a:off x="1473774" y="7210202"/>
            <a:ext cx="2424477" cy="3338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725" dirty="0">
                <a:solidFill>
                  <a:srgbClr val="7A6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Department, Institution</a:t>
            </a:r>
            <a:endParaRPr lang="en-US" sz="1725" dirty="0"/>
          </a:p>
        </p:txBody>
      </p:sp>
      <p:sp>
        <p:nvSpPr>
          <p:cNvPr id="22" name="Shape 12"/>
          <p:cNvSpPr/>
          <p:nvPr/>
        </p:nvSpPr>
        <p:spPr>
          <a:xfrm>
            <a:off x="4991100" y="4514627"/>
            <a:ext cx="4000500" cy="3381821"/>
          </a:xfrm>
          <a:prstGeom prst="roundRect">
            <a:avLst>
              <a:gd name="adj" fmla="val 6196"/>
            </a:avLst>
          </a:prstGeom>
          <a:solidFill>
            <a:srgbClr val="FFFFFF"/>
          </a:solidFill>
          <a:ln w="9525">
            <a:solidFill>
              <a:srgbClr val="ECE4EE"/>
            </a:solidFill>
            <a:prstDash val="solid"/>
          </a:ln>
        </p:spPr>
      </p:sp>
      <p:sp>
        <p:nvSpPr>
          <p:cNvPr id="23" name="Shape 13"/>
          <p:cNvSpPr/>
          <p:nvPr/>
        </p:nvSpPr>
        <p:spPr>
          <a:xfrm>
            <a:off x="5000625" y="4524152"/>
            <a:ext cx="3981450" cy="57150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24" name="Shape 14"/>
          <p:cNvSpPr/>
          <p:nvPr/>
        </p:nvSpPr>
        <p:spPr>
          <a:xfrm>
            <a:off x="6372225" y="4962302"/>
            <a:ext cx="1238250" cy="1238250"/>
          </a:xfrm>
          <a:prstGeom prst="ellipse">
            <a:avLst/>
          </a:prstGeom>
          <a:solidFill>
            <a:srgbClr val="EFE7F1"/>
          </a:solidFill>
          <a:ln/>
        </p:spPr>
      </p:sp>
      <p:sp>
        <p:nvSpPr>
          <p:cNvPr id="25" name="Text 15"/>
          <p:cNvSpPr/>
          <p:nvPr/>
        </p:nvSpPr>
        <p:spPr>
          <a:xfrm>
            <a:off x="6691387" y="5469508"/>
            <a:ext cx="599926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8A76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PHOTO</a:t>
            </a:r>
            <a:endParaRPr lang="en-US" sz="1500" dirty="0"/>
          </a:p>
        </p:txBody>
      </p:sp>
      <p:sp>
        <p:nvSpPr>
          <p:cNvPr id="26" name="Text 16"/>
          <p:cNvSpPr/>
          <p:nvPr/>
        </p:nvSpPr>
        <p:spPr>
          <a:xfrm>
            <a:off x="6001721" y="6429152"/>
            <a:ext cx="1979183" cy="4429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 Two</a:t>
            </a:r>
            <a:endParaRPr lang="en-US" sz="2250" dirty="0"/>
          </a:p>
        </p:txBody>
      </p:sp>
      <p:sp>
        <p:nvSpPr>
          <p:cNvPr id="27" name="Text 17"/>
          <p:cNvSpPr/>
          <p:nvPr/>
        </p:nvSpPr>
        <p:spPr>
          <a:xfrm>
            <a:off x="6388224" y="6891114"/>
            <a:ext cx="1206178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Co-Author</a:t>
            </a:r>
            <a:endParaRPr lang="en-US" sz="1800" dirty="0"/>
          </a:p>
        </p:txBody>
      </p:sp>
      <p:sp>
        <p:nvSpPr>
          <p:cNvPr id="28" name="Text 18"/>
          <p:cNvSpPr/>
          <p:nvPr/>
        </p:nvSpPr>
        <p:spPr>
          <a:xfrm>
            <a:off x="5779074" y="7210202"/>
            <a:ext cx="2424477" cy="3338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725" dirty="0">
                <a:solidFill>
                  <a:srgbClr val="7A6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Department, Institution</a:t>
            </a:r>
            <a:endParaRPr lang="en-US" sz="1725" dirty="0"/>
          </a:p>
        </p:txBody>
      </p:sp>
      <p:sp>
        <p:nvSpPr>
          <p:cNvPr id="29" name="Shape 19"/>
          <p:cNvSpPr/>
          <p:nvPr/>
        </p:nvSpPr>
        <p:spPr>
          <a:xfrm>
            <a:off x="9296400" y="4514627"/>
            <a:ext cx="4000500" cy="3381821"/>
          </a:xfrm>
          <a:prstGeom prst="roundRect">
            <a:avLst>
              <a:gd name="adj" fmla="val 6196"/>
            </a:avLst>
          </a:prstGeom>
          <a:solidFill>
            <a:srgbClr val="FFFFFF"/>
          </a:solidFill>
          <a:ln w="9525">
            <a:solidFill>
              <a:srgbClr val="ECE4EE"/>
            </a:solidFill>
            <a:prstDash val="solid"/>
          </a:ln>
        </p:spPr>
      </p:sp>
      <p:sp>
        <p:nvSpPr>
          <p:cNvPr id="30" name="Shape 20"/>
          <p:cNvSpPr/>
          <p:nvPr/>
        </p:nvSpPr>
        <p:spPr>
          <a:xfrm>
            <a:off x="9305925" y="4524152"/>
            <a:ext cx="3981450" cy="57150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31" name="Shape 21"/>
          <p:cNvSpPr/>
          <p:nvPr/>
        </p:nvSpPr>
        <p:spPr>
          <a:xfrm>
            <a:off x="10677525" y="4962302"/>
            <a:ext cx="1238250" cy="1238250"/>
          </a:xfrm>
          <a:prstGeom prst="ellipse">
            <a:avLst/>
          </a:prstGeom>
          <a:solidFill>
            <a:srgbClr val="EFE7F1"/>
          </a:solidFill>
          <a:ln/>
        </p:spPr>
      </p:sp>
      <p:sp>
        <p:nvSpPr>
          <p:cNvPr id="32" name="Text 22"/>
          <p:cNvSpPr/>
          <p:nvPr/>
        </p:nvSpPr>
        <p:spPr>
          <a:xfrm>
            <a:off x="10996687" y="5469508"/>
            <a:ext cx="599926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8A76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PHOTO</a:t>
            </a:r>
            <a:endParaRPr lang="en-US" sz="1500" dirty="0"/>
          </a:p>
        </p:txBody>
      </p:sp>
      <p:sp>
        <p:nvSpPr>
          <p:cNvPr id="33" name="Text 23"/>
          <p:cNvSpPr/>
          <p:nvPr/>
        </p:nvSpPr>
        <p:spPr>
          <a:xfrm>
            <a:off x="10165002" y="6429152"/>
            <a:ext cx="2263222" cy="4429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 Three</a:t>
            </a:r>
            <a:endParaRPr lang="en-US" sz="2250" dirty="0"/>
          </a:p>
        </p:txBody>
      </p:sp>
      <p:sp>
        <p:nvSpPr>
          <p:cNvPr id="34" name="Text 24"/>
          <p:cNvSpPr/>
          <p:nvPr/>
        </p:nvSpPr>
        <p:spPr>
          <a:xfrm>
            <a:off x="10693524" y="6891114"/>
            <a:ext cx="1206178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Co-Author</a:t>
            </a:r>
            <a:endParaRPr lang="en-US" sz="1800" dirty="0"/>
          </a:p>
        </p:txBody>
      </p:sp>
      <p:sp>
        <p:nvSpPr>
          <p:cNvPr id="35" name="Text 25"/>
          <p:cNvSpPr/>
          <p:nvPr/>
        </p:nvSpPr>
        <p:spPr>
          <a:xfrm>
            <a:off x="10084374" y="7210202"/>
            <a:ext cx="2424477" cy="3338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725" dirty="0">
                <a:solidFill>
                  <a:srgbClr val="7A6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Department, Institution</a:t>
            </a:r>
            <a:endParaRPr lang="en-US" sz="1725" dirty="0"/>
          </a:p>
        </p:txBody>
      </p:sp>
      <p:sp>
        <p:nvSpPr>
          <p:cNvPr id="36" name="Shape 26"/>
          <p:cNvSpPr/>
          <p:nvPr/>
        </p:nvSpPr>
        <p:spPr>
          <a:xfrm>
            <a:off x="13601700" y="4514627"/>
            <a:ext cx="4000500" cy="3381821"/>
          </a:xfrm>
          <a:prstGeom prst="roundRect">
            <a:avLst>
              <a:gd name="adj" fmla="val 6196"/>
            </a:avLst>
          </a:prstGeom>
          <a:solidFill>
            <a:srgbClr val="FFFFFF"/>
          </a:solidFill>
          <a:ln w="9525">
            <a:solidFill>
              <a:srgbClr val="ECE4EE"/>
            </a:solidFill>
            <a:prstDash val="solid"/>
          </a:ln>
        </p:spPr>
      </p:sp>
      <p:sp>
        <p:nvSpPr>
          <p:cNvPr id="37" name="Shape 27"/>
          <p:cNvSpPr/>
          <p:nvPr/>
        </p:nvSpPr>
        <p:spPr>
          <a:xfrm>
            <a:off x="13611225" y="4524152"/>
            <a:ext cx="3981450" cy="57150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38" name="Shape 28"/>
          <p:cNvSpPr/>
          <p:nvPr/>
        </p:nvSpPr>
        <p:spPr>
          <a:xfrm>
            <a:off x="14982825" y="4962302"/>
            <a:ext cx="1238250" cy="1238250"/>
          </a:xfrm>
          <a:prstGeom prst="ellipse">
            <a:avLst/>
          </a:prstGeom>
          <a:solidFill>
            <a:srgbClr val="EFE7F1"/>
          </a:solidFill>
          <a:ln/>
        </p:spPr>
      </p:sp>
      <p:sp>
        <p:nvSpPr>
          <p:cNvPr id="39" name="Text 29"/>
          <p:cNvSpPr/>
          <p:nvPr/>
        </p:nvSpPr>
        <p:spPr>
          <a:xfrm>
            <a:off x="15301987" y="5469508"/>
            <a:ext cx="599926" cy="2619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8A76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PHOTO</a:t>
            </a:r>
            <a:endParaRPr lang="en-US" sz="1500" dirty="0"/>
          </a:p>
        </p:txBody>
      </p:sp>
      <p:sp>
        <p:nvSpPr>
          <p:cNvPr id="40" name="Text 30"/>
          <p:cNvSpPr/>
          <p:nvPr/>
        </p:nvSpPr>
        <p:spPr>
          <a:xfrm>
            <a:off x="14976574" y="6429152"/>
            <a:ext cx="1250752" cy="4429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Advisor</a:t>
            </a:r>
            <a:endParaRPr lang="en-US" sz="2250" dirty="0"/>
          </a:p>
        </p:txBody>
      </p:sp>
      <p:sp>
        <p:nvSpPr>
          <p:cNvPr id="41" name="Text 31"/>
          <p:cNvSpPr/>
          <p:nvPr/>
        </p:nvSpPr>
        <p:spPr>
          <a:xfrm>
            <a:off x="14945064" y="6891114"/>
            <a:ext cx="1313698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Supervisor</a:t>
            </a:r>
            <a:endParaRPr lang="en-US" sz="1800" dirty="0"/>
          </a:p>
        </p:txBody>
      </p:sp>
      <p:sp>
        <p:nvSpPr>
          <p:cNvPr id="42" name="Text 32"/>
          <p:cNvSpPr/>
          <p:nvPr/>
        </p:nvSpPr>
        <p:spPr>
          <a:xfrm>
            <a:off x="14389674" y="7210202"/>
            <a:ext cx="2424477" cy="3338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725" dirty="0">
                <a:solidFill>
                  <a:srgbClr val="7A6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Department, Institution</a:t>
            </a:r>
            <a:endParaRPr lang="en-US" sz="1725" dirty="0"/>
          </a:p>
        </p:txBody>
      </p:sp>
      <p:sp>
        <p:nvSpPr>
          <p:cNvPr id="43" name="Shape 33"/>
          <p:cNvSpPr/>
          <p:nvPr/>
        </p:nvSpPr>
        <p:spPr>
          <a:xfrm>
            <a:off x="0" y="9629775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44" name="Shape 34"/>
          <p:cNvSpPr/>
          <p:nvPr/>
        </p:nvSpPr>
        <p:spPr>
          <a:xfrm>
            <a:off x="0" y="9677400"/>
            <a:ext cx="18288000" cy="609600"/>
          </a:xfrm>
          <a:prstGeom prst="rect">
            <a:avLst/>
          </a:prstGeom>
          <a:solidFill>
            <a:srgbClr val="211021"/>
          </a:solidFill>
          <a:ln/>
        </p:spPr>
      </p:sp>
      <p:sp>
        <p:nvSpPr>
          <p:cNvPr id="45" name="Text 35"/>
          <p:cNvSpPr/>
          <p:nvPr/>
        </p:nvSpPr>
        <p:spPr>
          <a:xfrm>
            <a:off x="533400" y="9820275"/>
            <a:ext cx="208878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3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IPRECON 2026</a:t>
            </a:r>
            <a:endParaRPr lang="en-US" sz="1800" dirty="0"/>
          </a:p>
        </p:txBody>
      </p:sp>
      <p:sp>
        <p:nvSpPr>
          <p:cNvPr id="46" name="Text 36"/>
          <p:cNvSpPr/>
          <p:nvPr/>
        </p:nvSpPr>
        <p:spPr>
          <a:xfrm>
            <a:off x="2565648" y="9850946"/>
            <a:ext cx="7459638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IEEE International Power &amp; Renewable Energy Conference</a:t>
            </a:r>
            <a:endParaRPr lang="en-US" sz="1800" dirty="0"/>
          </a:p>
        </p:txBody>
      </p:sp>
      <p:sp>
        <p:nvSpPr>
          <p:cNvPr id="47" name="Text 37"/>
          <p:cNvSpPr/>
          <p:nvPr/>
        </p:nvSpPr>
        <p:spPr>
          <a:xfrm>
            <a:off x="16458233" y="9851231"/>
            <a:ext cx="142600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July 2026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11021">
                  <a:alpha val="100000"/>
                </a:srgbClr>
              </a:gs>
              <a:gs pos="100000">
                <a:srgbClr val="4A1655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211021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0025"/>
            <a:ext cx="1084883" cy="55245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990" y="228600"/>
            <a:ext cx="703138" cy="4953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836" y="342900"/>
            <a:ext cx="1470199" cy="266700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742" y="266700"/>
            <a:ext cx="1690836" cy="419100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5286" y="200025"/>
            <a:ext cx="2503289" cy="552450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64282" y="304800"/>
            <a:ext cx="1682204" cy="342900"/>
          </a:xfrm>
          <a:prstGeom prst="rect">
            <a:avLst/>
          </a:prstGeom>
        </p:spPr>
      </p:pic>
      <p:pic>
        <p:nvPicPr>
          <p:cNvPr id="1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82194" y="285750"/>
            <a:ext cx="1272406" cy="381000"/>
          </a:xfrm>
          <a:prstGeom prst="rect">
            <a:avLst/>
          </a:prstGeom>
        </p:spPr>
      </p:pic>
      <p:sp>
        <p:nvSpPr>
          <p:cNvPr id="11" name="Shape 2"/>
          <p:cNvSpPr/>
          <p:nvPr/>
        </p:nvSpPr>
        <p:spPr>
          <a:xfrm>
            <a:off x="0" y="952500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2" name="Text 3"/>
          <p:cNvSpPr/>
          <p:nvPr/>
        </p:nvSpPr>
        <p:spPr>
          <a:xfrm>
            <a:off x="1047750" y="3667125"/>
            <a:ext cx="1781175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kern="0" spc="300" dirty="0">
                <a:solidFill>
                  <a:srgbClr val="CAA3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1950" dirty="0"/>
          </a:p>
        </p:txBody>
      </p:sp>
      <p:sp>
        <p:nvSpPr>
          <p:cNvPr id="13" name="Text 4"/>
          <p:cNvSpPr/>
          <p:nvPr/>
        </p:nvSpPr>
        <p:spPr>
          <a:xfrm>
            <a:off x="1047750" y="4029075"/>
            <a:ext cx="17811750" cy="990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0922"/>
              </a:lnSpc>
              <a:buNone/>
            </a:pPr>
            <a:r>
              <a:rPr lang="en-US" sz="7500" b="1" kern="0" spc="-22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7500" dirty="0"/>
          </a:p>
        </p:txBody>
      </p:sp>
      <p:sp>
        <p:nvSpPr>
          <p:cNvPr id="14" name="Text 5"/>
          <p:cNvSpPr/>
          <p:nvPr/>
        </p:nvSpPr>
        <p:spPr>
          <a:xfrm>
            <a:off x="1047750" y="5172075"/>
            <a:ext cx="17811750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5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 &amp; Discussion</a:t>
            </a:r>
            <a:endParaRPr lang="en-US" sz="2850" dirty="0"/>
          </a:p>
        </p:txBody>
      </p:sp>
      <p:sp>
        <p:nvSpPr>
          <p:cNvPr id="15" name="Shape 6"/>
          <p:cNvSpPr/>
          <p:nvPr/>
        </p:nvSpPr>
        <p:spPr>
          <a:xfrm>
            <a:off x="1047750" y="5929313"/>
            <a:ext cx="142875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6" name="Text 7"/>
          <p:cNvSpPr/>
          <p:nvPr/>
        </p:nvSpPr>
        <p:spPr>
          <a:xfrm>
            <a:off x="1047750" y="6319838"/>
            <a:ext cx="3586661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150" dirty="0">
                <a:solidFill>
                  <a:srgbClr val="CAA3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</a:t>
            </a:r>
            <a:endParaRPr lang="en-US" sz="1650" dirty="0"/>
          </a:p>
        </p:txBody>
      </p:sp>
      <p:sp>
        <p:nvSpPr>
          <p:cNvPr id="17" name="Text 8"/>
          <p:cNvSpPr/>
          <p:nvPr/>
        </p:nvSpPr>
        <p:spPr>
          <a:xfrm>
            <a:off x="1047750" y="6634163"/>
            <a:ext cx="3586661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presenter@institution.edu</a:t>
            </a:r>
            <a:endParaRPr lang="en-US" sz="2250" dirty="0"/>
          </a:p>
        </p:txBody>
      </p:sp>
      <p:sp>
        <p:nvSpPr>
          <p:cNvPr id="18" name="Text 9"/>
          <p:cNvSpPr/>
          <p:nvPr/>
        </p:nvSpPr>
        <p:spPr>
          <a:xfrm>
            <a:off x="5070351" y="6319838"/>
            <a:ext cx="1823249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150" dirty="0">
                <a:solidFill>
                  <a:srgbClr val="CAA3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CONFERENCE</a:t>
            </a:r>
            <a:endParaRPr lang="en-US" sz="1650" dirty="0"/>
          </a:p>
        </p:txBody>
      </p:sp>
      <p:sp>
        <p:nvSpPr>
          <p:cNvPr id="19" name="Text 10"/>
          <p:cNvSpPr/>
          <p:nvPr/>
        </p:nvSpPr>
        <p:spPr>
          <a:xfrm>
            <a:off x="5070351" y="6634163"/>
            <a:ext cx="1823249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iprecon.org</a:t>
            </a:r>
            <a:endParaRPr lang="en-US" sz="2250" dirty="0"/>
          </a:p>
        </p:txBody>
      </p:sp>
      <p:sp>
        <p:nvSpPr>
          <p:cNvPr id="20" name="Text 11"/>
          <p:cNvSpPr/>
          <p:nvPr/>
        </p:nvSpPr>
        <p:spPr>
          <a:xfrm>
            <a:off x="7489850" y="6319838"/>
            <a:ext cx="3943223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150" dirty="0">
                <a:solidFill>
                  <a:srgbClr val="CAA3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VENUE</a:t>
            </a:r>
            <a:endParaRPr lang="en-US" sz="1650" dirty="0"/>
          </a:p>
        </p:txBody>
      </p:sp>
      <p:sp>
        <p:nvSpPr>
          <p:cNvPr id="21" name="Text 12"/>
          <p:cNvSpPr/>
          <p:nvPr/>
        </p:nvSpPr>
        <p:spPr>
          <a:xfrm>
            <a:off x="7489850" y="6634163"/>
            <a:ext cx="6811366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College of Engineering Karunagappally, Kerala, India</a:t>
            </a:r>
            <a:endParaRPr lang="en-US" sz="2250" dirty="0"/>
          </a:p>
        </p:txBody>
      </p:sp>
      <p:sp>
        <p:nvSpPr>
          <p:cNvPr id="22" name="Shape 13"/>
          <p:cNvSpPr/>
          <p:nvPr/>
        </p:nvSpPr>
        <p:spPr>
          <a:xfrm>
            <a:off x="0" y="9629775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23" name="Shape 14"/>
          <p:cNvSpPr/>
          <p:nvPr/>
        </p:nvSpPr>
        <p:spPr>
          <a:xfrm>
            <a:off x="0" y="9677400"/>
            <a:ext cx="18288000" cy="609600"/>
          </a:xfrm>
          <a:prstGeom prst="rect">
            <a:avLst/>
          </a:prstGeom>
          <a:solidFill>
            <a:srgbClr val="211021"/>
          </a:solidFill>
          <a:ln/>
        </p:spPr>
      </p:sp>
      <p:sp>
        <p:nvSpPr>
          <p:cNvPr id="24" name="Text 15"/>
          <p:cNvSpPr/>
          <p:nvPr/>
        </p:nvSpPr>
        <p:spPr>
          <a:xfrm>
            <a:off x="533400" y="9820275"/>
            <a:ext cx="208878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3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IPRECON 2026</a:t>
            </a:r>
            <a:endParaRPr lang="en-US" sz="1800" dirty="0"/>
          </a:p>
        </p:txBody>
      </p:sp>
      <p:sp>
        <p:nvSpPr>
          <p:cNvPr id="25" name="Text 16"/>
          <p:cNvSpPr/>
          <p:nvPr/>
        </p:nvSpPr>
        <p:spPr>
          <a:xfrm>
            <a:off x="2565648" y="9850946"/>
            <a:ext cx="7797552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IEEE International Power &amp; Renewable Energy Conference</a:t>
            </a:r>
            <a:endParaRPr lang="en-US" sz="1800" dirty="0"/>
          </a:p>
        </p:txBody>
      </p:sp>
      <p:sp>
        <p:nvSpPr>
          <p:cNvPr id="26" name="Text 17"/>
          <p:cNvSpPr/>
          <p:nvPr/>
        </p:nvSpPr>
        <p:spPr>
          <a:xfrm>
            <a:off x="16458233" y="9851231"/>
            <a:ext cx="142600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July 2026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211021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0025"/>
            <a:ext cx="1084883" cy="55245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990" y="228600"/>
            <a:ext cx="703138" cy="49530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836" y="342900"/>
            <a:ext cx="1470199" cy="266700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742" y="266700"/>
            <a:ext cx="1690836" cy="419100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5286" y="200025"/>
            <a:ext cx="2503289" cy="552450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64282" y="304800"/>
            <a:ext cx="1682204" cy="342900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82194" y="285750"/>
            <a:ext cx="1272406" cy="38100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0" y="952500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pic>
        <p:nvPicPr>
          <p:cNvPr id="11" name="Image 7" descr="preencoded.png"/>
          <p:cNvPicPr>
            <a:picLocks noChangeAspect="1"/>
          </p:cNvPicPr>
          <p:nvPr/>
        </p:nvPicPr>
        <p:blipFill>
          <a:blip r:embed="rId10">
            <a:alphaModFix amt="5000"/>
          </a:blip>
          <a:stretch>
            <a:fillRect/>
          </a:stretch>
        </p:blipFill>
        <p:spPr>
          <a:xfrm>
            <a:off x="5238750" y="3341824"/>
            <a:ext cx="7810500" cy="3946252"/>
          </a:xfrm>
          <a:prstGeom prst="rect">
            <a:avLst/>
          </a:prstGeom>
        </p:spPr>
      </p:pic>
      <p:sp>
        <p:nvSpPr>
          <p:cNvPr id="12" name="Text 2"/>
          <p:cNvSpPr/>
          <p:nvPr/>
        </p:nvSpPr>
        <p:spPr>
          <a:xfrm>
            <a:off x="685800" y="1533525"/>
            <a:ext cx="1860804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25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OUTLINE</a:t>
            </a:r>
            <a:endParaRPr lang="en-US" sz="1800" dirty="0"/>
          </a:p>
        </p:txBody>
      </p:sp>
      <p:sp>
        <p:nvSpPr>
          <p:cNvPr id="13" name="Text 3"/>
          <p:cNvSpPr/>
          <p:nvPr/>
        </p:nvSpPr>
        <p:spPr>
          <a:xfrm>
            <a:off x="685800" y="1890713"/>
            <a:ext cx="18608040" cy="842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kern="0" spc="-75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4500" dirty="0"/>
          </a:p>
        </p:txBody>
      </p:sp>
      <p:sp>
        <p:nvSpPr>
          <p:cNvPr id="14" name="Shape 4"/>
          <p:cNvSpPr/>
          <p:nvPr/>
        </p:nvSpPr>
        <p:spPr>
          <a:xfrm>
            <a:off x="685800" y="2924175"/>
            <a:ext cx="6858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5" name="Shape 5"/>
          <p:cNvSpPr/>
          <p:nvPr/>
        </p:nvSpPr>
        <p:spPr>
          <a:xfrm>
            <a:off x="685800" y="3352800"/>
            <a:ext cx="8191500" cy="1014413"/>
          </a:xfrm>
          <a:prstGeom prst="roundRect">
            <a:avLst>
              <a:gd name="adj" fmla="val 13146"/>
            </a:avLst>
          </a:prstGeom>
          <a:solidFill>
            <a:srgbClr val="FFFFFF"/>
          </a:solidFill>
          <a:ln/>
        </p:spPr>
      </p:sp>
      <p:sp>
        <p:nvSpPr>
          <p:cNvPr id="16" name="Shape 6"/>
          <p:cNvSpPr/>
          <p:nvPr/>
        </p:nvSpPr>
        <p:spPr>
          <a:xfrm>
            <a:off x="685800" y="4357688"/>
            <a:ext cx="819150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17" name="Shape 7"/>
          <p:cNvSpPr/>
          <p:nvPr/>
        </p:nvSpPr>
        <p:spPr>
          <a:xfrm>
            <a:off x="685800" y="3352800"/>
            <a:ext cx="819150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18" name="Shape 8"/>
          <p:cNvSpPr/>
          <p:nvPr/>
        </p:nvSpPr>
        <p:spPr>
          <a:xfrm>
            <a:off x="685800" y="3352800"/>
            <a:ext cx="47625" cy="1014413"/>
          </a:xfrm>
          <a:prstGeom prst="rect">
            <a:avLst/>
          </a:prstGeom>
          <a:solidFill>
            <a:srgbClr val="8726A0"/>
          </a:solidFill>
          <a:ln/>
        </p:spPr>
      </p:sp>
      <p:sp>
        <p:nvSpPr>
          <p:cNvPr id="19" name="Shape 9"/>
          <p:cNvSpPr/>
          <p:nvPr/>
        </p:nvSpPr>
        <p:spPr>
          <a:xfrm>
            <a:off x="8867775" y="3352800"/>
            <a:ext cx="9525" cy="1014413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20" name="Text 10"/>
          <p:cNvSpPr/>
          <p:nvPr/>
        </p:nvSpPr>
        <p:spPr>
          <a:xfrm>
            <a:off x="1019175" y="3590925"/>
            <a:ext cx="584448" cy="5762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000" dirty="0"/>
          </a:p>
        </p:txBody>
      </p:sp>
      <p:sp>
        <p:nvSpPr>
          <p:cNvPr id="21" name="Text 11"/>
          <p:cNvSpPr/>
          <p:nvPr/>
        </p:nvSpPr>
        <p:spPr>
          <a:xfrm>
            <a:off x="1775073" y="3683794"/>
            <a:ext cx="4060031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&amp; Motivation</a:t>
            </a:r>
            <a:endParaRPr lang="en-US" sz="2400" dirty="0"/>
          </a:p>
        </p:txBody>
      </p:sp>
      <p:sp>
        <p:nvSpPr>
          <p:cNvPr id="22" name="Shape 12"/>
          <p:cNvSpPr/>
          <p:nvPr/>
        </p:nvSpPr>
        <p:spPr>
          <a:xfrm>
            <a:off x="9410700" y="3352800"/>
            <a:ext cx="8191500" cy="1014413"/>
          </a:xfrm>
          <a:prstGeom prst="roundRect">
            <a:avLst>
              <a:gd name="adj" fmla="val 13146"/>
            </a:avLst>
          </a:prstGeom>
          <a:solidFill>
            <a:srgbClr val="FFFFFF"/>
          </a:solidFill>
          <a:ln/>
        </p:spPr>
      </p:sp>
      <p:sp>
        <p:nvSpPr>
          <p:cNvPr id="23" name="Shape 13"/>
          <p:cNvSpPr/>
          <p:nvPr/>
        </p:nvSpPr>
        <p:spPr>
          <a:xfrm>
            <a:off x="9410700" y="4357688"/>
            <a:ext cx="819150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24" name="Shape 14"/>
          <p:cNvSpPr/>
          <p:nvPr/>
        </p:nvSpPr>
        <p:spPr>
          <a:xfrm>
            <a:off x="9410700" y="3352800"/>
            <a:ext cx="819150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25" name="Shape 15"/>
          <p:cNvSpPr/>
          <p:nvPr/>
        </p:nvSpPr>
        <p:spPr>
          <a:xfrm>
            <a:off x="9410700" y="3352800"/>
            <a:ext cx="47625" cy="1014413"/>
          </a:xfrm>
          <a:prstGeom prst="rect">
            <a:avLst/>
          </a:prstGeom>
          <a:solidFill>
            <a:srgbClr val="8726A0"/>
          </a:solidFill>
          <a:ln/>
        </p:spPr>
      </p:sp>
      <p:sp>
        <p:nvSpPr>
          <p:cNvPr id="26" name="Shape 16"/>
          <p:cNvSpPr/>
          <p:nvPr/>
        </p:nvSpPr>
        <p:spPr>
          <a:xfrm>
            <a:off x="17592675" y="3352800"/>
            <a:ext cx="9525" cy="1014413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27" name="Text 17"/>
          <p:cNvSpPr/>
          <p:nvPr/>
        </p:nvSpPr>
        <p:spPr>
          <a:xfrm>
            <a:off x="9744075" y="3590925"/>
            <a:ext cx="584448" cy="5762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000" dirty="0"/>
          </a:p>
        </p:txBody>
      </p:sp>
      <p:sp>
        <p:nvSpPr>
          <p:cNvPr id="28" name="Text 18"/>
          <p:cNvSpPr/>
          <p:nvPr/>
        </p:nvSpPr>
        <p:spPr>
          <a:xfrm>
            <a:off x="10499973" y="3683794"/>
            <a:ext cx="2795037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Literature Review</a:t>
            </a:r>
            <a:endParaRPr lang="en-US" sz="2400" dirty="0"/>
          </a:p>
        </p:txBody>
      </p:sp>
      <p:sp>
        <p:nvSpPr>
          <p:cNvPr id="29" name="Shape 19"/>
          <p:cNvSpPr/>
          <p:nvPr/>
        </p:nvSpPr>
        <p:spPr>
          <a:xfrm>
            <a:off x="685800" y="4595813"/>
            <a:ext cx="8191500" cy="1014413"/>
          </a:xfrm>
          <a:prstGeom prst="roundRect">
            <a:avLst>
              <a:gd name="adj" fmla="val 13146"/>
            </a:avLst>
          </a:prstGeom>
          <a:solidFill>
            <a:srgbClr val="FFFFFF"/>
          </a:solidFill>
          <a:ln/>
        </p:spPr>
      </p:sp>
      <p:sp>
        <p:nvSpPr>
          <p:cNvPr id="30" name="Shape 20"/>
          <p:cNvSpPr/>
          <p:nvPr/>
        </p:nvSpPr>
        <p:spPr>
          <a:xfrm>
            <a:off x="685800" y="5600700"/>
            <a:ext cx="819150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31" name="Shape 21"/>
          <p:cNvSpPr/>
          <p:nvPr/>
        </p:nvSpPr>
        <p:spPr>
          <a:xfrm>
            <a:off x="685800" y="4595813"/>
            <a:ext cx="819150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32" name="Shape 22"/>
          <p:cNvSpPr/>
          <p:nvPr/>
        </p:nvSpPr>
        <p:spPr>
          <a:xfrm>
            <a:off x="685800" y="4595813"/>
            <a:ext cx="47625" cy="1014413"/>
          </a:xfrm>
          <a:prstGeom prst="rect">
            <a:avLst/>
          </a:prstGeom>
          <a:solidFill>
            <a:srgbClr val="8726A0"/>
          </a:solidFill>
          <a:ln/>
        </p:spPr>
      </p:sp>
      <p:sp>
        <p:nvSpPr>
          <p:cNvPr id="33" name="Shape 23"/>
          <p:cNvSpPr/>
          <p:nvPr/>
        </p:nvSpPr>
        <p:spPr>
          <a:xfrm>
            <a:off x="8867775" y="4595813"/>
            <a:ext cx="9525" cy="1014413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34" name="Text 24"/>
          <p:cNvSpPr/>
          <p:nvPr/>
        </p:nvSpPr>
        <p:spPr>
          <a:xfrm>
            <a:off x="1019175" y="4833938"/>
            <a:ext cx="584448" cy="5762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000" dirty="0"/>
          </a:p>
        </p:txBody>
      </p:sp>
      <p:sp>
        <p:nvSpPr>
          <p:cNvPr id="35" name="Text 25"/>
          <p:cNvSpPr/>
          <p:nvPr/>
        </p:nvSpPr>
        <p:spPr>
          <a:xfrm>
            <a:off x="1775073" y="4926806"/>
            <a:ext cx="3725242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 Methodology</a:t>
            </a:r>
            <a:endParaRPr lang="en-US" sz="2400" dirty="0"/>
          </a:p>
        </p:txBody>
      </p:sp>
      <p:sp>
        <p:nvSpPr>
          <p:cNvPr id="36" name="Shape 26"/>
          <p:cNvSpPr/>
          <p:nvPr/>
        </p:nvSpPr>
        <p:spPr>
          <a:xfrm>
            <a:off x="9410700" y="4595813"/>
            <a:ext cx="8191500" cy="1014413"/>
          </a:xfrm>
          <a:prstGeom prst="roundRect">
            <a:avLst>
              <a:gd name="adj" fmla="val 13146"/>
            </a:avLst>
          </a:prstGeom>
          <a:solidFill>
            <a:srgbClr val="FFFFFF"/>
          </a:solidFill>
          <a:ln/>
        </p:spPr>
      </p:sp>
      <p:sp>
        <p:nvSpPr>
          <p:cNvPr id="37" name="Shape 27"/>
          <p:cNvSpPr/>
          <p:nvPr/>
        </p:nvSpPr>
        <p:spPr>
          <a:xfrm>
            <a:off x="9410700" y="5600700"/>
            <a:ext cx="819150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38" name="Shape 28"/>
          <p:cNvSpPr/>
          <p:nvPr/>
        </p:nvSpPr>
        <p:spPr>
          <a:xfrm>
            <a:off x="9410700" y="4595813"/>
            <a:ext cx="819150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39" name="Shape 29"/>
          <p:cNvSpPr/>
          <p:nvPr/>
        </p:nvSpPr>
        <p:spPr>
          <a:xfrm>
            <a:off x="9410700" y="4595813"/>
            <a:ext cx="47625" cy="1014413"/>
          </a:xfrm>
          <a:prstGeom prst="rect">
            <a:avLst/>
          </a:prstGeom>
          <a:solidFill>
            <a:srgbClr val="8726A0"/>
          </a:solidFill>
          <a:ln/>
        </p:spPr>
      </p:sp>
      <p:sp>
        <p:nvSpPr>
          <p:cNvPr id="40" name="Shape 30"/>
          <p:cNvSpPr/>
          <p:nvPr/>
        </p:nvSpPr>
        <p:spPr>
          <a:xfrm>
            <a:off x="17592675" y="4595813"/>
            <a:ext cx="9525" cy="1014413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41" name="Text 31"/>
          <p:cNvSpPr/>
          <p:nvPr/>
        </p:nvSpPr>
        <p:spPr>
          <a:xfrm>
            <a:off x="9744075" y="4833938"/>
            <a:ext cx="584448" cy="5762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000" dirty="0"/>
          </a:p>
        </p:txBody>
      </p:sp>
      <p:sp>
        <p:nvSpPr>
          <p:cNvPr id="42" name="Text 32"/>
          <p:cNvSpPr/>
          <p:nvPr/>
        </p:nvSpPr>
        <p:spPr>
          <a:xfrm>
            <a:off x="10499973" y="4926806"/>
            <a:ext cx="3763551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Implementation</a:t>
            </a:r>
            <a:endParaRPr lang="en-US" sz="2400" dirty="0"/>
          </a:p>
        </p:txBody>
      </p:sp>
      <p:sp>
        <p:nvSpPr>
          <p:cNvPr id="43" name="Shape 33"/>
          <p:cNvSpPr/>
          <p:nvPr/>
        </p:nvSpPr>
        <p:spPr>
          <a:xfrm>
            <a:off x="685800" y="5838825"/>
            <a:ext cx="8191500" cy="1014413"/>
          </a:xfrm>
          <a:prstGeom prst="roundRect">
            <a:avLst>
              <a:gd name="adj" fmla="val 13146"/>
            </a:avLst>
          </a:prstGeom>
          <a:solidFill>
            <a:srgbClr val="FFFFFF"/>
          </a:solidFill>
          <a:ln/>
        </p:spPr>
      </p:sp>
      <p:sp>
        <p:nvSpPr>
          <p:cNvPr id="44" name="Shape 34"/>
          <p:cNvSpPr/>
          <p:nvPr/>
        </p:nvSpPr>
        <p:spPr>
          <a:xfrm>
            <a:off x="685800" y="6843713"/>
            <a:ext cx="819150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45" name="Shape 35"/>
          <p:cNvSpPr/>
          <p:nvPr/>
        </p:nvSpPr>
        <p:spPr>
          <a:xfrm>
            <a:off x="685800" y="5838825"/>
            <a:ext cx="819150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46" name="Shape 36"/>
          <p:cNvSpPr/>
          <p:nvPr/>
        </p:nvSpPr>
        <p:spPr>
          <a:xfrm>
            <a:off x="685800" y="5838825"/>
            <a:ext cx="47625" cy="1014413"/>
          </a:xfrm>
          <a:prstGeom prst="rect">
            <a:avLst/>
          </a:prstGeom>
          <a:solidFill>
            <a:srgbClr val="8726A0"/>
          </a:solidFill>
          <a:ln/>
        </p:spPr>
      </p:sp>
      <p:sp>
        <p:nvSpPr>
          <p:cNvPr id="47" name="Shape 37"/>
          <p:cNvSpPr/>
          <p:nvPr/>
        </p:nvSpPr>
        <p:spPr>
          <a:xfrm>
            <a:off x="8867775" y="5838825"/>
            <a:ext cx="9525" cy="1014413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48" name="Text 38"/>
          <p:cNvSpPr/>
          <p:nvPr/>
        </p:nvSpPr>
        <p:spPr>
          <a:xfrm>
            <a:off x="1019175" y="6076950"/>
            <a:ext cx="584448" cy="5762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3000" dirty="0"/>
          </a:p>
        </p:txBody>
      </p:sp>
      <p:sp>
        <p:nvSpPr>
          <p:cNvPr id="49" name="Text 39"/>
          <p:cNvSpPr/>
          <p:nvPr/>
        </p:nvSpPr>
        <p:spPr>
          <a:xfrm>
            <a:off x="1775073" y="6169819"/>
            <a:ext cx="3428271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 &amp; Discussion</a:t>
            </a:r>
            <a:endParaRPr lang="en-US" sz="2400" dirty="0"/>
          </a:p>
        </p:txBody>
      </p:sp>
      <p:sp>
        <p:nvSpPr>
          <p:cNvPr id="50" name="Shape 40"/>
          <p:cNvSpPr/>
          <p:nvPr/>
        </p:nvSpPr>
        <p:spPr>
          <a:xfrm>
            <a:off x="9410700" y="5838825"/>
            <a:ext cx="8191500" cy="1014413"/>
          </a:xfrm>
          <a:prstGeom prst="roundRect">
            <a:avLst>
              <a:gd name="adj" fmla="val 13146"/>
            </a:avLst>
          </a:prstGeom>
          <a:solidFill>
            <a:srgbClr val="FFFFFF"/>
          </a:solidFill>
          <a:ln/>
        </p:spPr>
      </p:sp>
      <p:sp>
        <p:nvSpPr>
          <p:cNvPr id="51" name="Shape 41"/>
          <p:cNvSpPr/>
          <p:nvPr/>
        </p:nvSpPr>
        <p:spPr>
          <a:xfrm>
            <a:off x="9410700" y="6843713"/>
            <a:ext cx="819150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52" name="Shape 42"/>
          <p:cNvSpPr/>
          <p:nvPr/>
        </p:nvSpPr>
        <p:spPr>
          <a:xfrm>
            <a:off x="9410700" y="5838825"/>
            <a:ext cx="819150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53" name="Shape 43"/>
          <p:cNvSpPr/>
          <p:nvPr/>
        </p:nvSpPr>
        <p:spPr>
          <a:xfrm>
            <a:off x="9410700" y="5838825"/>
            <a:ext cx="47625" cy="1014413"/>
          </a:xfrm>
          <a:prstGeom prst="rect">
            <a:avLst/>
          </a:prstGeom>
          <a:solidFill>
            <a:srgbClr val="8726A0"/>
          </a:solidFill>
          <a:ln/>
        </p:spPr>
      </p:sp>
      <p:sp>
        <p:nvSpPr>
          <p:cNvPr id="54" name="Shape 44"/>
          <p:cNvSpPr/>
          <p:nvPr/>
        </p:nvSpPr>
        <p:spPr>
          <a:xfrm>
            <a:off x="17592675" y="5838825"/>
            <a:ext cx="9525" cy="1014413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55" name="Text 45"/>
          <p:cNvSpPr/>
          <p:nvPr/>
        </p:nvSpPr>
        <p:spPr>
          <a:xfrm>
            <a:off x="9744075" y="6076950"/>
            <a:ext cx="584448" cy="5762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3000" dirty="0"/>
          </a:p>
        </p:txBody>
      </p:sp>
      <p:sp>
        <p:nvSpPr>
          <p:cNvPr id="56" name="Text 46"/>
          <p:cNvSpPr/>
          <p:nvPr/>
        </p:nvSpPr>
        <p:spPr>
          <a:xfrm>
            <a:off x="10499973" y="6169819"/>
            <a:ext cx="422210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 &amp; Future Work</a:t>
            </a:r>
            <a:endParaRPr lang="en-US" sz="2400" dirty="0"/>
          </a:p>
        </p:txBody>
      </p:sp>
      <p:sp>
        <p:nvSpPr>
          <p:cNvPr id="57" name="Shape 47"/>
          <p:cNvSpPr/>
          <p:nvPr/>
        </p:nvSpPr>
        <p:spPr>
          <a:xfrm>
            <a:off x="0" y="9629775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58" name="Shape 48"/>
          <p:cNvSpPr/>
          <p:nvPr/>
        </p:nvSpPr>
        <p:spPr>
          <a:xfrm>
            <a:off x="0" y="9677400"/>
            <a:ext cx="18288000" cy="609600"/>
          </a:xfrm>
          <a:prstGeom prst="rect">
            <a:avLst/>
          </a:prstGeom>
          <a:solidFill>
            <a:srgbClr val="211021"/>
          </a:solidFill>
          <a:ln/>
        </p:spPr>
      </p:sp>
      <p:sp>
        <p:nvSpPr>
          <p:cNvPr id="59" name="Text 49"/>
          <p:cNvSpPr/>
          <p:nvPr/>
        </p:nvSpPr>
        <p:spPr>
          <a:xfrm>
            <a:off x="533400" y="9820275"/>
            <a:ext cx="208878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3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IPRECON 2026</a:t>
            </a:r>
            <a:endParaRPr lang="en-US" sz="1800" dirty="0"/>
          </a:p>
        </p:txBody>
      </p:sp>
      <p:sp>
        <p:nvSpPr>
          <p:cNvPr id="60" name="Text 50"/>
          <p:cNvSpPr/>
          <p:nvPr/>
        </p:nvSpPr>
        <p:spPr>
          <a:xfrm>
            <a:off x="2565648" y="9850946"/>
            <a:ext cx="5968737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IEEE International Power &amp; Renewable Energy Conference</a:t>
            </a:r>
            <a:endParaRPr lang="en-US" sz="1800" dirty="0"/>
          </a:p>
        </p:txBody>
      </p:sp>
      <p:sp>
        <p:nvSpPr>
          <p:cNvPr id="61" name="Text 51"/>
          <p:cNvSpPr/>
          <p:nvPr/>
        </p:nvSpPr>
        <p:spPr>
          <a:xfrm>
            <a:off x="16458233" y="9851231"/>
            <a:ext cx="142600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July 2026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11021">
                  <a:alpha val="100000"/>
                </a:srgbClr>
              </a:gs>
              <a:gs pos="100000">
                <a:srgbClr val="4A1655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211021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0025"/>
            <a:ext cx="1084883" cy="55245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990" y="228600"/>
            <a:ext cx="703138" cy="4953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836" y="342900"/>
            <a:ext cx="1470199" cy="266700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742" y="266700"/>
            <a:ext cx="1690836" cy="419100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5286" y="200025"/>
            <a:ext cx="2503289" cy="552450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64282" y="304800"/>
            <a:ext cx="1682204" cy="342900"/>
          </a:xfrm>
          <a:prstGeom prst="rect">
            <a:avLst/>
          </a:prstGeom>
        </p:spPr>
      </p:pic>
      <p:pic>
        <p:nvPicPr>
          <p:cNvPr id="1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82194" y="285750"/>
            <a:ext cx="1272406" cy="381000"/>
          </a:xfrm>
          <a:prstGeom prst="rect">
            <a:avLst/>
          </a:prstGeom>
        </p:spPr>
      </p:pic>
      <p:sp>
        <p:nvSpPr>
          <p:cNvPr id="11" name="Shape 2"/>
          <p:cNvSpPr/>
          <p:nvPr/>
        </p:nvSpPr>
        <p:spPr>
          <a:xfrm>
            <a:off x="0" y="952500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2" name="Text 3"/>
          <p:cNvSpPr/>
          <p:nvPr/>
        </p:nvSpPr>
        <p:spPr>
          <a:xfrm>
            <a:off x="1047750" y="4126037"/>
            <a:ext cx="1781175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kern="0" spc="300" dirty="0">
                <a:solidFill>
                  <a:srgbClr val="CAA3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01</a:t>
            </a:r>
            <a:endParaRPr lang="en-US" sz="1950" dirty="0"/>
          </a:p>
        </p:txBody>
      </p:sp>
      <p:sp>
        <p:nvSpPr>
          <p:cNvPr id="13" name="Text 4"/>
          <p:cNvSpPr/>
          <p:nvPr/>
        </p:nvSpPr>
        <p:spPr>
          <a:xfrm>
            <a:off x="1047750" y="4545137"/>
            <a:ext cx="2669634" cy="156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56738"/>
              </a:lnSpc>
              <a:buNone/>
            </a:pPr>
            <a:r>
              <a:rPr lang="en-US" sz="15000" b="1" kern="0" spc="-450" dirty="0">
                <a:solidFill>
                  <a:srgbClr val="CAA32F">
                    <a:alpha val="1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0" dirty="0"/>
          </a:p>
        </p:txBody>
      </p:sp>
      <p:sp>
        <p:nvSpPr>
          <p:cNvPr id="14" name="Text 5"/>
          <p:cNvSpPr/>
          <p:nvPr/>
        </p:nvSpPr>
        <p:spPr>
          <a:xfrm>
            <a:off x="3931890" y="4697537"/>
            <a:ext cx="11550871" cy="8347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2416"/>
              </a:lnSpc>
              <a:buNone/>
            </a:pPr>
            <a:r>
              <a:rPr lang="en-US" sz="6150" b="1" kern="0" spc="-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 &amp; Motivation</a:t>
            </a:r>
            <a:endParaRPr lang="en-US" sz="6150" dirty="0"/>
          </a:p>
        </p:txBody>
      </p:sp>
      <p:sp>
        <p:nvSpPr>
          <p:cNvPr id="15" name="Shape 6"/>
          <p:cNvSpPr/>
          <p:nvPr/>
        </p:nvSpPr>
        <p:spPr>
          <a:xfrm>
            <a:off x="3931890" y="5760839"/>
            <a:ext cx="142875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6" name="Text 7"/>
          <p:cNvSpPr/>
          <p:nvPr/>
        </p:nvSpPr>
        <p:spPr>
          <a:xfrm>
            <a:off x="3931890" y="6075164"/>
            <a:ext cx="963930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0435"/>
              </a:lnSpc>
              <a:buNone/>
            </a:pPr>
            <a:r>
              <a:rPr lang="en-US" sz="2250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line describing what this section of the talk will cover.</a:t>
            </a:r>
            <a:endParaRPr lang="en-US" sz="2250" dirty="0"/>
          </a:p>
        </p:txBody>
      </p:sp>
      <p:sp>
        <p:nvSpPr>
          <p:cNvPr id="17" name="Shape 8"/>
          <p:cNvSpPr/>
          <p:nvPr/>
        </p:nvSpPr>
        <p:spPr>
          <a:xfrm>
            <a:off x="0" y="9629775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8" name="Shape 9"/>
          <p:cNvSpPr/>
          <p:nvPr/>
        </p:nvSpPr>
        <p:spPr>
          <a:xfrm>
            <a:off x="0" y="9677400"/>
            <a:ext cx="18288000" cy="609600"/>
          </a:xfrm>
          <a:prstGeom prst="rect">
            <a:avLst/>
          </a:prstGeom>
          <a:solidFill>
            <a:srgbClr val="211021"/>
          </a:solidFill>
          <a:ln/>
        </p:spPr>
      </p:sp>
      <p:sp>
        <p:nvSpPr>
          <p:cNvPr id="19" name="Text 10"/>
          <p:cNvSpPr/>
          <p:nvPr/>
        </p:nvSpPr>
        <p:spPr>
          <a:xfrm>
            <a:off x="533400" y="9820275"/>
            <a:ext cx="208878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3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IPRECON 2026</a:t>
            </a:r>
            <a:endParaRPr lang="en-US" sz="1800" dirty="0"/>
          </a:p>
        </p:txBody>
      </p:sp>
      <p:sp>
        <p:nvSpPr>
          <p:cNvPr id="20" name="Text 11"/>
          <p:cNvSpPr/>
          <p:nvPr/>
        </p:nvSpPr>
        <p:spPr>
          <a:xfrm>
            <a:off x="2565648" y="9850946"/>
            <a:ext cx="5968737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IEEE International Power &amp; Renewable Energy Conference</a:t>
            </a:r>
            <a:endParaRPr lang="en-US" sz="1800" dirty="0"/>
          </a:p>
        </p:txBody>
      </p:sp>
      <p:sp>
        <p:nvSpPr>
          <p:cNvPr id="21" name="Text 12"/>
          <p:cNvSpPr/>
          <p:nvPr/>
        </p:nvSpPr>
        <p:spPr>
          <a:xfrm>
            <a:off x="16458233" y="9851231"/>
            <a:ext cx="142600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July 2026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211021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0025"/>
            <a:ext cx="1084883" cy="55245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990" y="228600"/>
            <a:ext cx="703138" cy="49530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836" y="342900"/>
            <a:ext cx="1470199" cy="266700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742" y="266700"/>
            <a:ext cx="1690836" cy="419100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5286" y="200025"/>
            <a:ext cx="2503289" cy="552450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64282" y="304800"/>
            <a:ext cx="1682204" cy="342900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82194" y="285750"/>
            <a:ext cx="1272406" cy="38100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0" y="952500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pic>
        <p:nvPicPr>
          <p:cNvPr id="11" name="Image 7" descr="preencoded.png"/>
          <p:cNvPicPr>
            <a:picLocks noChangeAspect="1"/>
          </p:cNvPicPr>
          <p:nvPr/>
        </p:nvPicPr>
        <p:blipFill>
          <a:blip r:embed="rId10">
            <a:alphaModFix amt="5000"/>
          </a:blip>
          <a:stretch>
            <a:fillRect/>
          </a:stretch>
        </p:blipFill>
        <p:spPr>
          <a:xfrm>
            <a:off x="5238750" y="3341824"/>
            <a:ext cx="7810500" cy="3946252"/>
          </a:xfrm>
          <a:prstGeom prst="rect">
            <a:avLst/>
          </a:prstGeom>
        </p:spPr>
      </p:pic>
      <p:sp>
        <p:nvSpPr>
          <p:cNvPr id="12" name="Text 2"/>
          <p:cNvSpPr/>
          <p:nvPr/>
        </p:nvSpPr>
        <p:spPr>
          <a:xfrm>
            <a:off x="685800" y="1533525"/>
            <a:ext cx="1860804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25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01 · INTRODUCTION</a:t>
            </a:r>
            <a:endParaRPr lang="en-US" sz="1800" dirty="0"/>
          </a:p>
        </p:txBody>
      </p:sp>
      <p:sp>
        <p:nvSpPr>
          <p:cNvPr id="13" name="Text 3"/>
          <p:cNvSpPr/>
          <p:nvPr/>
        </p:nvSpPr>
        <p:spPr>
          <a:xfrm>
            <a:off x="685800" y="1890713"/>
            <a:ext cx="18608040" cy="842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kern="0" spc="-75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 &amp; Problem Statement</a:t>
            </a:r>
            <a:endParaRPr lang="en-US" sz="4500" dirty="0"/>
          </a:p>
        </p:txBody>
      </p:sp>
      <p:sp>
        <p:nvSpPr>
          <p:cNvPr id="14" name="Shape 4"/>
          <p:cNvSpPr/>
          <p:nvPr/>
        </p:nvSpPr>
        <p:spPr>
          <a:xfrm>
            <a:off x="685800" y="2924175"/>
            <a:ext cx="6858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5" name="Shape 5"/>
          <p:cNvSpPr/>
          <p:nvPr/>
        </p:nvSpPr>
        <p:spPr>
          <a:xfrm>
            <a:off x="685800" y="4824413"/>
            <a:ext cx="133350" cy="133350"/>
          </a:xfrm>
          <a:prstGeom prst="ellipse">
            <a:avLst/>
          </a:prstGeom>
          <a:solidFill>
            <a:srgbClr val="8726A0"/>
          </a:solidFill>
          <a:ln/>
        </p:spPr>
      </p:sp>
      <p:sp>
        <p:nvSpPr>
          <p:cNvPr id="16" name="Text 6"/>
          <p:cNvSpPr/>
          <p:nvPr/>
        </p:nvSpPr>
        <p:spPr>
          <a:xfrm>
            <a:off x="1028700" y="4700588"/>
            <a:ext cx="9903799" cy="9219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405"/>
              </a:lnSpc>
              <a:buNone/>
            </a:pPr>
            <a:r>
              <a:rPr lang="en-US" sz="24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 the real-world challenge your work addresses in one crisp sentence.</a:t>
            </a:r>
            <a:endParaRPr lang="en-US" sz="2400" dirty="0"/>
          </a:p>
        </p:txBody>
      </p:sp>
      <p:sp>
        <p:nvSpPr>
          <p:cNvPr id="17" name="Shape 7"/>
          <p:cNvSpPr/>
          <p:nvPr/>
        </p:nvSpPr>
        <p:spPr>
          <a:xfrm>
            <a:off x="685800" y="5975003"/>
            <a:ext cx="133350" cy="133350"/>
          </a:xfrm>
          <a:prstGeom prst="ellipse">
            <a:avLst/>
          </a:prstGeom>
          <a:solidFill>
            <a:srgbClr val="8726A0"/>
          </a:solidFill>
          <a:ln/>
        </p:spPr>
      </p:sp>
      <p:sp>
        <p:nvSpPr>
          <p:cNvPr id="18" name="Text 8"/>
          <p:cNvSpPr/>
          <p:nvPr/>
        </p:nvSpPr>
        <p:spPr>
          <a:xfrm>
            <a:off x="1028700" y="5851178"/>
            <a:ext cx="8535888" cy="4800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405"/>
              </a:lnSpc>
              <a:buNone/>
            </a:pPr>
            <a:r>
              <a:rPr lang="en-US" sz="24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why existing approaches fall short or leave a gap.</a:t>
            </a:r>
            <a:endParaRPr lang="en-US" sz="2400" dirty="0"/>
          </a:p>
        </p:txBody>
      </p:sp>
      <p:sp>
        <p:nvSpPr>
          <p:cNvPr id="19" name="Shape 9"/>
          <p:cNvSpPr/>
          <p:nvPr/>
        </p:nvSpPr>
        <p:spPr>
          <a:xfrm>
            <a:off x="685800" y="6683648"/>
            <a:ext cx="133350" cy="133350"/>
          </a:xfrm>
          <a:prstGeom prst="ellipse">
            <a:avLst/>
          </a:prstGeom>
          <a:solidFill>
            <a:srgbClr val="8726A0"/>
          </a:solidFill>
          <a:ln/>
        </p:spPr>
      </p:sp>
      <p:sp>
        <p:nvSpPr>
          <p:cNvPr id="20" name="Text 10"/>
          <p:cNvSpPr/>
          <p:nvPr/>
        </p:nvSpPr>
        <p:spPr>
          <a:xfrm>
            <a:off x="1028700" y="6559823"/>
            <a:ext cx="8629531" cy="4800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405"/>
              </a:lnSpc>
              <a:buNone/>
            </a:pPr>
            <a:r>
              <a:rPr lang="en-US" sz="24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Introduce the core idea of your contribution at a high level.</a:t>
            </a:r>
            <a:endParaRPr lang="en-US" sz="2400" dirty="0"/>
          </a:p>
        </p:txBody>
      </p:sp>
      <p:sp>
        <p:nvSpPr>
          <p:cNvPr id="21" name="Shape 11"/>
          <p:cNvSpPr/>
          <p:nvPr/>
        </p:nvSpPr>
        <p:spPr>
          <a:xfrm>
            <a:off x="685800" y="7392293"/>
            <a:ext cx="133350" cy="133350"/>
          </a:xfrm>
          <a:prstGeom prst="ellipse">
            <a:avLst/>
          </a:prstGeom>
          <a:solidFill>
            <a:srgbClr val="8726A0"/>
          </a:solidFill>
          <a:ln/>
        </p:spPr>
      </p:sp>
      <p:sp>
        <p:nvSpPr>
          <p:cNvPr id="22" name="Text 12"/>
          <p:cNvSpPr/>
          <p:nvPr/>
        </p:nvSpPr>
        <p:spPr>
          <a:xfrm>
            <a:off x="1028700" y="7268468"/>
            <a:ext cx="9038481" cy="4800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5405"/>
              </a:lnSpc>
              <a:buNone/>
            </a:pPr>
            <a:r>
              <a:rPr lang="en-US" sz="24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Preview the outcome or headline result you will demonstrate.</a:t>
            </a:r>
            <a:endParaRPr lang="en-US" sz="2400" dirty="0"/>
          </a:p>
        </p:txBody>
      </p:sp>
      <p:sp>
        <p:nvSpPr>
          <p:cNvPr id="23" name="Shape 13"/>
          <p:cNvSpPr/>
          <p:nvPr/>
        </p:nvSpPr>
        <p:spPr>
          <a:xfrm>
            <a:off x="11177439" y="3314700"/>
            <a:ext cx="6424761" cy="5781675"/>
          </a:xfrm>
          <a:prstGeom prst="roundRect">
            <a:avLst>
              <a:gd name="adj" fmla="val 3624"/>
            </a:avLst>
          </a:prstGeom>
          <a:ln/>
          <a:effectLst>
            <a:outerShdw blurRad="381000" dist="171450" dir="5400000" algn="bl" rotWithShape="0">
              <a:srgbClr val="211021">
                <a:alpha val="28000"/>
              </a:srgbClr>
            </a:outerShdw>
          </a:effectLst>
        </p:spPr>
      </p:sp>
      <p:sp>
        <p:nvSpPr>
          <p:cNvPr id="24" name="Shape 14"/>
          <p:cNvSpPr/>
          <p:nvPr/>
        </p:nvSpPr>
        <p:spPr>
          <a:xfrm>
            <a:off x="11177439" y="3314700"/>
            <a:ext cx="6424761" cy="57150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25" name="Shape 15"/>
          <p:cNvSpPr/>
          <p:nvPr/>
        </p:nvSpPr>
        <p:spPr>
          <a:xfrm>
            <a:off x="11177439" y="3371850"/>
            <a:ext cx="6424761" cy="5724525"/>
          </a:xfrm>
          <a:prstGeom prst="rect">
            <a:avLst/>
          </a:prstGeom>
          <a:gradFill rotWithShape="1">
            <a:gsLst>
              <a:gs pos="0">
                <a:srgbClr val="211021">
                  <a:alpha val="100000"/>
                </a:srgbClr>
              </a:gs>
              <a:gs pos="100000">
                <a:srgbClr val="4A1655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26" name="Text 16"/>
          <p:cNvSpPr/>
          <p:nvPr/>
        </p:nvSpPr>
        <p:spPr>
          <a:xfrm>
            <a:off x="11577489" y="5118795"/>
            <a:ext cx="6187127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225" dirty="0">
                <a:solidFill>
                  <a:srgbClr val="CAA3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FIGURE</a:t>
            </a:r>
            <a:endParaRPr lang="en-US" sz="1650" dirty="0"/>
          </a:p>
        </p:txBody>
      </p:sp>
      <p:sp>
        <p:nvSpPr>
          <p:cNvPr id="27" name="Text 17"/>
          <p:cNvSpPr/>
          <p:nvPr/>
        </p:nvSpPr>
        <p:spPr>
          <a:xfrm>
            <a:off x="11577489" y="5433120"/>
            <a:ext cx="6187127" cy="1028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0990"/>
              </a:lnSpc>
              <a:buNone/>
            </a:pPr>
            <a:r>
              <a:rPr lang="en-US" sz="7800" b="1" kern="0" spc="-22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40%</a:t>
            </a:r>
            <a:endParaRPr lang="en-US" sz="7800" dirty="0"/>
          </a:p>
        </p:txBody>
      </p:sp>
      <p:sp>
        <p:nvSpPr>
          <p:cNvPr id="28" name="Text 18"/>
          <p:cNvSpPr/>
          <p:nvPr/>
        </p:nvSpPr>
        <p:spPr>
          <a:xfrm>
            <a:off x="11577489" y="6576120"/>
            <a:ext cx="5793401" cy="8114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4923"/>
              </a:lnSpc>
              <a:buNone/>
            </a:pPr>
            <a:r>
              <a:rPr lang="en-US" sz="2100" dirty="0">
                <a:solidFill>
                  <a:srgbClr val="FFFFFF">
                    <a:alpha val="7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global electricity demand met by renewables by 2030 under current trends.</a:t>
            </a:r>
            <a:endParaRPr lang="en-US" sz="2100" dirty="0"/>
          </a:p>
        </p:txBody>
      </p:sp>
      <p:sp>
        <p:nvSpPr>
          <p:cNvPr id="29" name="Shape 19"/>
          <p:cNvSpPr/>
          <p:nvPr/>
        </p:nvSpPr>
        <p:spPr>
          <a:xfrm>
            <a:off x="0" y="9629775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30" name="Shape 20"/>
          <p:cNvSpPr/>
          <p:nvPr/>
        </p:nvSpPr>
        <p:spPr>
          <a:xfrm>
            <a:off x="0" y="9677400"/>
            <a:ext cx="18288000" cy="609600"/>
          </a:xfrm>
          <a:prstGeom prst="rect">
            <a:avLst/>
          </a:prstGeom>
          <a:solidFill>
            <a:srgbClr val="211021"/>
          </a:solidFill>
          <a:ln/>
        </p:spPr>
      </p:sp>
      <p:sp>
        <p:nvSpPr>
          <p:cNvPr id="31" name="Text 21"/>
          <p:cNvSpPr/>
          <p:nvPr/>
        </p:nvSpPr>
        <p:spPr>
          <a:xfrm>
            <a:off x="533400" y="9820275"/>
            <a:ext cx="208878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3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IPRECON 2026</a:t>
            </a:r>
            <a:endParaRPr lang="en-US" sz="1800" dirty="0"/>
          </a:p>
        </p:txBody>
      </p:sp>
      <p:sp>
        <p:nvSpPr>
          <p:cNvPr id="32" name="Text 22"/>
          <p:cNvSpPr/>
          <p:nvPr/>
        </p:nvSpPr>
        <p:spPr>
          <a:xfrm>
            <a:off x="2565648" y="9850946"/>
            <a:ext cx="6675888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IEEE International Power &amp; Renewable Energy Conference</a:t>
            </a:r>
            <a:endParaRPr lang="en-US" sz="1800" dirty="0"/>
          </a:p>
        </p:txBody>
      </p:sp>
      <p:sp>
        <p:nvSpPr>
          <p:cNvPr id="33" name="Text 23"/>
          <p:cNvSpPr/>
          <p:nvPr/>
        </p:nvSpPr>
        <p:spPr>
          <a:xfrm>
            <a:off x="16458233" y="9851231"/>
            <a:ext cx="142600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July 2026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211021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0025"/>
            <a:ext cx="1084883" cy="55245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990" y="228600"/>
            <a:ext cx="703138" cy="49530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836" y="342900"/>
            <a:ext cx="1470199" cy="266700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742" y="266700"/>
            <a:ext cx="1690836" cy="419100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5286" y="200025"/>
            <a:ext cx="2503289" cy="552450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64282" y="304800"/>
            <a:ext cx="1682204" cy="342900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82194" y="285750"/>
            <a:ext cx="1272406" cy="38100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0" y="952500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pic>
        <p:nvPicPr>
          <p:cNvPr id="11" name="Image 7" descr="preencoded.png"/>
          <p:cNvPicPr>
            <a:picLocks noChangeAspect="1"/>
          </p:cNvPicPr>
          <p:nvPr/>
        </p:nvPicPr>
        <p:blipFill>
          <a:blip r:embed="rId10">
            <a:alphaModFix amt="5000"/>
          </a:blip>
          <a:stretch>
            <a:fillRect/>
          </a:stretch>
        </p:blipFill>
        <p:spPr>
          <a:xfrm>
            <a:off x="5238750" y="3341824"/>
            <a:ext cx="7810500" cy="3946252"/>
          </a:xfrm>
          <a:prstGeom prst="rect">
            <a:avLst/>
          </a:prstGeom>
        </p:spPr>
      </p:pic>
      <p:sp>
        <p:nvSpPr>
          <p:cNvPr id="12" name="Text 2"/>
          <p:cNvSpPr/>
          <p:nvPr/>
        </p:nvSpPr>
        <p:spPr>
          <a:xfrm>
            <a:off x="685800" y="1533525"/>
            <a:ext cx="1860804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25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03 · METHODOLOGY</a:t>
            </a:r>
            <a:endParaRPr lang="en-US" sz="1800" dirty="0"/>
          </a:p>
        </p:txBody>
      </p:sp>
      <p:sp>
        <p:nvSpPr>
          <p:cNvPr id="13" name="Text 3"/>
          <p:cNvSpPr/>
          <p:nvPr/>
        </p:nvSpPr>
        <p:spPr>
          <a:xfrm>
            <a:off x="685800" y="1890713"/>
            <a:ext cx="18608040" cy="842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kern="0" spc="-75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 Methodology</a:t>
            </a:r>
            <a:endParaRPr lang="en-US" sz="4500" dirty="0"/>
          </a:p>
        </p:txBody>
      </p:sp>
      <p:sp>
        <p:nvSpPr>
          <p:cNvPr id="14" name="Shape 4"/>
          <p:cNvSpPr/>
          <p:nvPr/>
        </p:nvSpPr>
        <p:spPr>
          <a:xfrm>
            <a:off x="685800" y="2924175"/>
            <a:ext cx="6858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5" name="Shape 5"/>
          <p:cNvSpPr/>
          <p:nvPr/>
        </p:nvSpPr>
        <p:spPr>
          <a:xfrm>
            <a:off x="685800" y="3295650"/>
            <a:ext cx="8248650" cy="5800725"/>
          </a:xfrm>
          <a:prstGeom prst="roundRect">
            <a:avLst>
              <a:gd name="adj" fmla="val 3284"/>
            </a:avLst>
          </a:prstGeom>
          <a:solidFill>
            <a:srgbClr val="FFFFFF"/>
          </a:solidFill>
          <a:ln w="9525">
            <a:solidFill>
              <a:srgbClr val="ECE4EE"/>
            </a:solidFill>
            <a:prstDash val="solid"/>
          </a:ln>
        </p:spPr>
      </p:sp>
      <p:sp>
        <p:nvSpPr>
          <p:cNvPr id="16" name="Shape 6"/>
          <p:cNvSpPr/>
          <p:nvPr/>
        </p:nvSpPr>
        <p:spPr>
          <a:xfrm>
            <a:off x="695325" y="3305175"/>
            <a:ext cx="8229600" cy="57150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7" name="Shape 7"/>
          <p:cNvSpPr/>
          <p:nvPr/>
        </p:nvSpPr>
        <p:spPr>
          <a:xfrm>
            <a:off x="1095375" y="3743325"/>
            <a:ext cx="495300" cy="495300"/>
          </a:xfrm>
          <a:prstGeom prst="roundRect">
            <a:avLst>
              <a:gd name="adj" fmla="val 26923"/>
            </a:avLst>
          </a:prstGeom>
          <a:solidFill>
            <a:srgbClr val="8726A0">
              <a:alpha val="12000"/>
            </a:srgbClr>
          </a:solidFill>
          <a:ln/>
        </p:spPr>
      </p:sp>
      <p:sp>
        <p:nvSpPr>
          <p:cNvPr id="18" name="Text 8"/>
          <p:cNvSpPr/>
          <p:nvPr/>
        </p:nvSpPr>
        <p:spPr>
          <a:xfrm>
            <a:off x="1057275" y="3743325"/>
            <a:ext cx="57150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950" dirty="0"/>
          </a:p>
        </p:txBody>
      </p:sp>
      <p:sp>
        <p:nvSpPr>
          <p:cNvPr id="19" name="Text 9"/>
          <p:cNvSpPr/>
          <p:nvPr/>
        </p:nvSpPr>
        <p:spPr>
          <a:xfrm>
            <a:off x="1762125" y="3762375"/>
            <a:ext cx="2730944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Model</a:t>
            </a:r>
            <a:endParaRPr lang="en-US" sz="2550" dirty="0"/>
          </a:p>
        </p:txBody>
      </p:sp>
      <p:sp>
        <p:nvSpPr>
          <p:cNvPr id="20" name="Shape 10"/>
          <p:cNvSpPr/>
          <p:nvPr/>
        </p:nvSpPr>
        <p:spPr>
          <a:xfrm>
            <a:off x="1095375" y="4600575"/>
            <a:ext cx="104775" cy="104775"/>
          </a:xfrm>
          <a:prstGeom prst="ellipse">
            <a:avLst/>
          </a:prstGeom>
          <a:solidFill>
            <a:srgbClr val="8726A0"/>
          </a:solidFill>
          <a:ln/>
        </p:spPr>
      </p:sp>
      <p:sp>
        <p:nvSpPr>
          <p:cNvPr id="21" name="Text 11"/>
          <p:cNvSpPr/>
          <p:nvPr/>
        </p:nvSpPr>
        <p:spPr>
          <a:xfrm>
            <a:off x="1371600" y="4486275"/>
            <a:ext cx="6914168" cy="4114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615"/>
              </a:lnSpc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defining assumption or component of the model.</a:t>
            </a:r>
            <a:endParaRPr lang="en-US" sz="2100" dirty="0"/>
          </a:p>
        </p:txBody>
      </p:sp>
      <p:sp>
        <p:nvSpPr>
          <p:cNvPr id="22" name="Shape 12"/>
          <p:cNvSpPr/>
          <p:nvPr/>
        </p:nvSpPr>
        <p:spPr>
          <a:xfrm>
            <a:off x="1095375" y="5164410"/>
            <a:ext cx="104775" cy="104775"/>
          </a:xfrm>
          <a:prstGeom prst="ellipse">
            <a:avLst/>
          </a:prstGeom>
          <a:solidFill>
            <a:srgbClr val="8726A0"/>
          </a:solidFill>
          <a:ln/>
        </p:spPr>
      </p:sp>
      <p:sp>
        <p:nvSpPr>
          <p:cNvPr id="23" name="Text 13"/>
          <p:cNvSpPr/>
          <p:nvPr/>
        </p:nvSpPr>
        <p:spPr>
          <a:xfrm>
            <a:off x="1371600" y="5050110"/>
            <a:ext cx="6507182" cy="4114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615"/>
              </a:lnSpc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element — governing equations or inputs.</a:t>
            </a:r>
            <a:endParaRPr lang="en-US" sz="2100" dirty="0"/>
          </a:p>
        </p:txBody>
      </p:sp>
      <p:sp>
        <p:nvSpPr>
          <p:cNvPr id="24" name="Shape 14"/>
          <p:cNvSpPr/>
          <p:nvPr/>
        </p:nvSpPr>
        <p:spPr>
          <a:xfrm>
            <a:off x="1095375" y="5728246"/>
            <a:ext cx="104775" cy="104775"/>
          </a:xfrm>
          <a:prstGeom prst="ellipse">
            <a:avLst/>
          </a:prstGeom>
          <a:solidFill>
            <a:srgbClr val="8726A0"/>
          </a:solidFill>
          <a:ln/>
        </p:spPr>
      </p:sp>
      <p:sp>
        <p:nvSpPr>
          <p:cNvPr id="25" name="Text 15"/>
          <p:cNvSpPr/>
          <p:nvPr/>
        </p:nvSpPr>
        <p:spPr>
          <a:xfrm>
            <a:off x="1371600" y="5613946"/>
            <a:ext cx="6229119" cy="4114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615"/>
              </a:lnSpc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Third element — constraints or operating range.</a:t>
            </a:r>
            <a:endParaRPr lang="en-US" sz="2100" dirty="0"/>
          </a:p>
        </p:txBody>
      </p:sp>
      <p:sp>
        <p:nvSpPr>
          <p:cNvPr id="26" name="Shape 16"/>
          <p:cNvSpPr/>
          <p:nvPr/>
        </p:nvSpPr>
        <p:spPr>
          <a:xfrm>
            <a:off x="9353550" y="3295650"/>
            <a:ext cx="8248650" cy="5800725"/>
          </a:xfrm>
          <a:prstGeom prst="roundRect">
            <a:avLst>
              <a:gd name="adj" fmla="val 3284"/>
            </a:avLst>
          </a:prstGeom>
          <a:solidFill>
            <a:srgbClr val="FFFFFF"/>
          </a:solidFill>
          <a:ln w="9525">
            <a:solidFill>
              <a:srgbClr val="ECE4EE"/>
            </a:solidFill>
            <a:prstDash val="solid"/>
          </a:ln>
        </p:spPr>
      </p:sp>
      <p:sp>
        <p:nvSpPr>
          <p:cNvPr id="27" name="Shape 17"/>
          <p:cNvSpPr/>
          <p:nvPr/>
        </p:nvSpPr>
        <p:spPr>
          <a:xfrm>
            <a:off x="9363075" y="3305175"/>
            <a:ext cx="8229600" cy="57150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28" name="Shape 18"/>
          <p:cNvSpPr/>
          <p:nvPr/>
        </p:nvSpPr>
        <p:spPr>
          <a:xfrm>
            <a:off x="9763125" y="3743325"/>
            <a:ext cx="495300" cy="495300"/>
          </a:xfrm>
          <a:prstGeom prst="roundRect">
            <a:avLst>
              <a:gd name="adj" fmla="val 26923"/>
            </a:avLst>
          </a:prstGeom>
          <a:solidFill>
            <a:srgbClr val="CAA32F">
              <a:alpha val="16000"/>
            </a:srgbClr>
          </a:solidFill>
          <a:ln/>
        </p:spPr>
      </p:sp>
      <p:sp>
        <p:nvSpPr>
          <p:cNvPr id="29" name="Text 19"/>
          <p:cNvSpPr/>
          <p:nvPr/>
        </p:nvSpPr>
        <p:spPr>
          <a:xfrm>
            <a:off x="9725025" y="3743325"/>
            <a:ext cx="571500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9A7A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1950" dirty="0"/>
          </a:p>
        </p:txBody>
      </p:sp>
      <p:sp>
        <p:nvSpPr>
          <p:cNvPr id="30" name="Text 20"/>
          <p:cNvSpPr/>
          <p:nvPr/>
        </p:nvSpPr>
        <p:spPr>
          <a:xfrm>
            <a:off x="10429875" y="3762375"/>
            <a:ext cx="3226333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Strategy</a:t>
            </a:r>
            <a:endParaRPr lang="en-US" sz="2550" dirty="0"/>
          </a:p>
        </p:txBody>
      </p:sp>
      <p:sp>
        <p:nvSpPr>
          <p:cNvPr id="31" name="Shape 21"/>
          <p:cNvSpPr/>
          <p:nvPr/>
        </p:nvSpPr>
        <p:spPr>
          <a:xfrm>
            <a:off x="9763125" y="4600575"/>
            <a:ext cx="104775" cy="104775"/>
          </a:xfrm>
          <a:prstGeom prst="ellipse">
            <a:avLst/>
          </a:prstGeom>
          <a:solidFill>
            <a:srgbClr val="CAA32F"/>
          </a:solidFill>
          <a:ln/>
        </p:spPr>
      </p:sp>
      <p:sp>
        <p:nvSpPr>
          <p:cNvPr id="32" name="Text 22"/>
          <p:cNvSpPr/>
          <p:nvPr/>
        </p:nvSpPr>
        <p:spPr>
          <a:xfrm>
            <a:off x="10039350" y="4486275"/>
            <a:ext cx="5299487" cy="4114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615"/>
              </a:lnSpc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controller or algorithm operates.</a:t>
            </a:r>
            <a:endParaRPr lang="en-US" sz="2100" dirty="0"/>
          </a:p>
        </p:txBody>
      </p:sp>
      <p:sp>
        <p:nvSpPr>
          <p:cNvPr id="33" name="Shape 23"/>
          <p:cNvSpPr/>
          <p:nvPr/>
        </p:nvSpPr>
        <p:spPr>
          <a:xfrm>
            <a:off x="9763125" y="5164410"/>
            <a:ext cx="104775" cy="104775"/>
          </a:xfrm>
          <a:prstGeom prst="ellipse">
            <a:avLst/>
          </a:prstGeom>
          <a:solidFill>
            <a:srgbClr val="CAA32F"/>
          </a:solidFill>
          <a:ln/>
        </p:spPr>
      </p:sp>
      <p:sp>
        <p:nvSpPr>
          <p:cNvPr id="34" name="Text 24"/>
          <p:cNvSpPr/>
          <p:nvPr/>
        </p:nvSpPr>
        <p:spPr>
          <a:xfrm>
            <a:off x="10039350" y="5050110"/>
            <a:ext cx="4875475" cy="4114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615"/>
              </a:lnSpc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function or decision criteria.</a:t>
            </a:r>
            <a:endParaRPr lang="en-US" sz="2100" dirty="0"/>
          </a:p>
        </p:txBody>
      </p:sp>
      <p:sp>
        <p:nvSpPr>
          <p:cNvPr id="35" name="Shape 25"/>
          <p:cNvSpPr/>
          <p:nvPr/>
        </p:nvSpPr>
        <p:spPr>
          <a:xfrm>
            <a:off x="9763125" y="5728246"/>
            <a:ext cx="104775" cy="104775"/>
          </a:xfrm>
          <a:prstGeom prst="ellipse">
            <a:avLst/>
          </a:prstGeom>
          <a:solidFill>
            <a:srgbClr val="CAA32F"/>
          </a:solidFill>
          <a:ln/>
        </p:spPr>
      </p:sp>
      <p:sp>
        <p:nvSpPr>
          <p:cNvPr id="36" name="Text 26"/>
          <p:cNvSpPr/>
          <p:nvPr/>
        </p:nvSpPr>
        <p:spPr>
          <a:xfrm>
            <a:off x="10039350" y="5613946"/>
            <a:ext cx="5408191" cy="4114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615"/>
              </a:lnSpc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makes it different from the baseline.</a:t>
            </a:r>
            <a:endParaRPr lang="en-US" sz="2100" dirty="0"/>
          </a:p>
        </p:txBody>
      </p:sp>
      <p:sp>
        <p:nvSpPr>
          <p:cNvPr id="37" name="Shape 27"/>
          <p:cNvSpPr/>
          <p:nvPr/>
        </p:nvSpPr>
        <p:spPr>
          <a:xfrm>
            <a:off x="0" y="9629775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38" name="Shape 28"/>
          <p:cNvSpPr/>
          <p:nvPr/>
        </p:nvSpPr>
        <p:spPr>
          <a:xfrm>
            <a:off x="0" y="9677400"/>
            <a:ext cx="18288000" cy="609600"/>
          </a:xfrm>
          <a:prstGeom prst="rect">
            <a:avLst/>
          </a:prstGeom>
          <a:solidFill>
            <a:srgbClr val="211021"/>
          </a:solidFill>
          <a:ln/>
        </p:spPr>
      </p:sp>
      <p:sp>
        <p:nvSpPr>
          <p:cNvPr id="39" name="Text 29"/>
          <p:cNvSpPr/>
          <p:nvPr/>
        </p:nvSpPr>
        <p:spPr>
          <a:xfrm>
            <a:off x="533400" y="9820275"/>
            <a:ext cx="208878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3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IPRECON 2026</a:t>
            </a:r>
            <a:endParaRPr lang="en-US" sz="1800" dirty="0"/>
          </a:p>
        </p:txBody>
      </p:sp>
      <p:sp>
        <p:nvSpPr>
          <p:cNvPr id="40" name="Text 30"/>
          <p:cNvSpPr/>
          <p:nvPr/>
        </p:nvSpPr>
        <p:spPr>
          <a:xfrm>
            <a:off x="2565648" y="9850946"/>
            <a:ext cx="6456432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IEEE International Power &amp; Renewable Energy Conference</a:t>
            </a:r>
            <a:endParaRPr lang="en-US" sz="1800" dirty="0"/>
          </a:p>
        </p:txBody>
      </p:sp>
      <p:sp>
        <p:nvSpPr>
          <p:cNvPr id="41" name="Text 31"/>
          <p:cNvSpPr/>
          <p:nvPr/>
        </p:nvSpPr>
        <p:spPr>
          <a:xfrm>
            <a:off x="16458233" y="9851231"/>
            <a:ext cx="142600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July 2026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211021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0025"/>
            <a:ext cx="1084883" cy="55245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990" y="228600"/>
            <a:ext cx="703138" cy="49530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836" y="342900"/>
            <a:ext cx="1470199" cy="266700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742" y="266700"/>
            <a:ext cx="1690836" cy="419100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5286" y="200025"/>
            <a:ext cx="2503289" cy="552450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64282" y="304800"/>
            <a:ext cx="1682204" cy="342900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82194" y="285750"/>
            <a:ext cx="1272406" cy="38100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0" y="952500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pic>
        <p:nvPicPr>
          <p:cNvPr id="11" name="Image 7" descr="preencoded.png"/>
          <p:cNvPicPr>
            <a:picLocks noChangeAspect="1"/>
          </p:cNvPicPr>
          <p:nvPr/>
        </p:nvPicPr>
        <p:blipFill>
          <a:blip r:embed="rId10">
            <a:alphaModFix amt="5000"/>
          </a:blip>
          <a:stretch>
            <a:fillRect/>
          </a:stretch>
        </p:blipFill>
        <p:spPr>
          <a:xfrm>
            <a:off x="5238750" y="3341824"/>
            <a:ext cx="7810500" cy="3946252"/>
          </a:xfrm>
          <a:prstGeom prst="rect">
            <a:avLst/>
          </a:prstGeom>
        </p:spPr>
      </p:pic>
      <p:sp>
        <p:nvSpPr>
          <p:cNvPr id="12" name="Text 2"/>
          <p:cNvSpPr/>
          <p:nvPr/>
        </p:nvSpPr>
        <p:spPr>
          <a:xfrm>
            <a:off x="685800" y="1533525"/>
            <a:ext cx="1860804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25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04 · IMPLEMENTATION</a:t>
            </a:r>
            <a:endParaRPr lang="en-US" sz="1800" dirty="0"/>
          </a:p>
        </p:txBody>
      </p:sp>
      <p:sp>
        <p:nvSpPr>
          <p:cNvPr id="13" name="Text 3"/>
          <p:cNvSpPr/>
          <p:nvPr/>
        </p:nvSpPr>
        <p:spPr>
          <a:xfrm>
            <a:off x="685800" y="1890713"/>
            <a:ext cx="18608040" cy="842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kern="0" spc="-75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Experimental Setup</a:t>
            </a:r>
            <a:endParaRPr lang="en-US" sz="4500" dirty="0"/>
          </a:p>
        </p:txBody>
      </p:sp>
      <p:sp>
        <p:nvSpPr>
          <p:cNvPr id="14" name="Shape 4"/>
          <p:cNvSpPr/>
          <p:nvPr/>
        </p:nvSpPr>
        <p:spPr>
          <a:xfrm>
            <a:off x="685800" y="2924175"/>
            <a:ext cx="6858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5" name="Shape 5"/>
          <p:cNvSpPr/>
          <p:nvPr/>
        </p:nvSpPr>
        <p:spPr>
          <a:xfrm>
            <a:off x="685800" y="3295650"/>
            <a:ext cx="10248156" cy="5800725"/>
          </a:xfrm>
          <a:prstGeom prst="roundRect">
            <a:avLst>
              <a:gd name="adj" fmla="val 2956"/>
            </a:avLst>
          </a:prstGeom>
          <a:solidFill>
            <a:srgbClr val="EFE7F1"/>
          </a:solidFill>
          <a:ln w="19050">
            <a:solidFill>
              <a:srgbClr val="C9B6CF"/>
            </a:solidFill>
            <a:prstDash val="dash"/>
          </a:ln>
        </p:spPr>
      </p:sp>
      <p:sp>
        <p:nvSpPr>
          <p:cNvPr id="16" name="Text 6"/>
          <p:cNvSpPr/>
          <p:nvPr/>
        </p:nvSpPr>
        <p:spPr>
          <a:xfrm>
            <a:off x="3749055" y="6055519"/>
            <a:ext cx="4533811" cy="3190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75" dirty="0">
                <a:solidFill>
                  <a:srgbClr val="8A76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▣ DROP FIGURE / PHOTO · 4:3</a:t>
            </a:r>
            <a:endParaRPr lang="en-US" sz="1800" dirty="0"/>
          </a:p>
        </p:txBody>
      </p:sp>
      <p:sp>
        <p:nvSpPr>
          <p:cNvPr id="17" name="Text 7"/>
          <p:cNvSpPr/>
          <p:nvPr/>
        </p:nvSpPr>
        <p:spPr>
          <a:xfrm>
            <a:off x="11391156" y="4694858"/>
            <a:ext cx="6832067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 1 · Setup</a:t>
            </a:r>
            <a:endParaRPr lang="en-US" sz="2550" dirty="0"/>
          </a:p>
        </p:txBody>
      </p:sp>
      <p:sp>
        <p:nvSpPr>
          <p:cNvPr id="18" name="Text 8"/>
          <p:cNvSpPr/>
          <p:nvPr/>
        </p:nvSpPr>
        <p:spPr>
          <a:xfrm>
            <a:off x="11391156" y="5304458"/>
            <a:ext cx="6397299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9231"/>
              </a:lnSpc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or two sentences describing what the figure shows and how to read it.</a:t>
            </a:r>
            <a:endParaRPr lang="en-US" sz="2100" dirty="0"/>
          </a:p>
        </p:txBody>
      </p:sp>
      <p:sp>
        <p:nvSpPr>
          <p:cNvPr id="19" name="Shape 9"/>
          <p:cNvSpPr/>
          <p:nvPr/>
        </p:nvSpPr>
        <p:spPr>
          <a:xfrm>
            <a:off x="11391156" y="6456983"/>
            <a:ext cx="104775" cy="104775"/>
          </a:xfrm>
          <a:prstGeom prst="ellipse">
            <a:avLst/>
          </a:prstGeom>
          <a:solidFill>
            <a:srgbClr val="8726A0"/>
          </a:solidFill>
          <a:ln/>
        </p:spPr>
      </p:sp>
      <p:sp>
        <p:nvSpPr>
          <p:cNvPr id="20" name="Text 10"/>
          <p:cNvSpPr/>
          <p:nvPr/>
        </p:nvSpPr>
        <p:spPr>
          <a:xfrm>
            <a:off x="11648331" y="6352208"/>
            <a:ext cx="3028489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333"/>
              </a:lnSpc>
              <a:buNone/>
            </a:pPr>
            <a:r>
              <a:rPr lang="en-US" sz="1950" dirty="0">
                <a:solidFill>
                  <a:srgbClr val="7A6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Hardware / dataset detail</a:t>
            </a:r>
            <a:endParaRPr lang="en-US" sz="1950" dirty="0"/>
          </a:p>
        </p:txBody>
      </p:sp>
      <p:sp>
        <p:nvSpPr>
          <p:cNvPr id="21" name="Shape 11"/>
          <p:cNvSpPr/>
          <p:nvPr/>
        </p:nvSpPr>
        <p:spPr>
          <a:xfrm>
            <a:off x="11391156" y="6956078"/>
            <a:ext cx="104775" cy="104775"/>
          </a:xfrm>
          <a:prstGeom prst="ellipse">
            <a:avLst/>
          </a:prstGeom>
          <a:solidFill>
            <a:srgbClr val="8726A0"/>
          </a:solidFill>
          <a:ln/>
        </p:spPr>
      </p:sp>
      <p:sp>
        <p:nvSpPr>
          <p:cNvPr id="22" name="Text 12"/>
          <p:cNvSpPr/>
          <p:nvPr/>
        </p:nvSpPr>
        <p:spPr>
          <a:xfrm>
            <a:off x="11648331" y="6851303"/>
            <a:ext cx="3225269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333"/>
              </a:lnSpc>
              <a:buNone/>
            </a:pPr>
            <a:r>
              <a:rPr lang="en-US" sz="1950" dirty="0">
                <a:solidFill>
                  <a:srgbClr val="7A6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Parameter or configuration</a:t>
            </a:r>
            <a:endParaRPr lang="en-US" sz="1950" dirty="0"/>
          </a:p>
        </p:txBody>
      </p:sp>
      <p:sp>
        <p:nvSpPr>
          <p:cNvPr id="23" name="Shape 13"/>
          <p:cNvSpPr/>
          <p:nvPr/>
        </p:nvSpPr>
        <p:spPr>
          <a:xfrm>
            <a:off x="11391156" y="7455173"/>
            <a:ext cx="104775" cy="104775"/>
          </a:xfrm>
          <a:prstGeom prst="ellipse">
            <a:avLst/>
          </a:prstGeom>
          <a:solidFill>
            <a:srgbClr val="8726A0"/>
          </a:solidFill>
          <a:ln/>
        </p:spPr>
      </p:sp>
      <p:sp>
        <p:nvSpPr>
          <p:cNvPr id="24" name="Text 14"/>
          <p:cNvSpPr/>
          <p:nvPr/>
        </p:nvSpPr>
        <p:spPr>
          <a:xfrm>
            <a:off x="11648331" y="7350398"/>
            <a:ext cx="3936511" cy="3847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1333"/>
              </a:lnSpc>
              <a:buNone/>
            </a:pPr>
            <a:r>
              <a:rPr lang="en-US" sz="1950" dirty="0">
                <a:solidFill>
                  <a:srgbClr val="7A6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Measurement or metric captured</a:t>
            </a:r>
            <a:endParaRPr lang="en-US" sz="1950" dirty="0"/>
          </a:p>
        </p:txBody>
      </p:sp>
      <p:sp>
        <p:nvSpPr>
          <p:cNvPr id="25" name="Shape 15"/>
          <p:cNvSpPr/>
          <p:nvPr/>
        </p:nvSpPr>
        <p:spPr>
          <a:xfrm>
            <a:off x="0" y="9629775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26" name="Shape 16"/>
          <p:cNvSpPr/>
          <p:nvPr/>
        </p:nvSpPr>
        <p:spPr>
          <a:xfrm>
            <a:off x="0" y="9677400"/>
            <a:ext cx="18288000" cy="609600"/>
          </a:xfrm>
          <a:prstGeom prst="rect">
            <a:avLst/>
          </a:prstGeom>
          <a:solidFill>
            <a:srgbClr val="211021"/>
          </a:solidFill>
          <a:ln/>
        </p:spPr>
      </p:sp>
      <p:sp>
        <p:nvSpPr>
          <p:cNvPr id="27" name="Text 17"/>
          <p:cNvSpPr/>
          <p:nvPr/>
        </p:nvSpPr>
        <p:spPr>
          <a:xfrm>
            <a:off x="533400" y="9820275"/>
            <a:ext cx="208878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3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IPRECON 2026</a:t>
            </a:r>
            <a:endParaRPr lang="en-US" sz="1800" dirty="0"/>
          </a:p>
        </p:txBody>
      </p:sp>
      <p:sp>
        <p:nvSpPr>
          <p:cNvPr id="28" name="Text 18"/>
          <p:cNvSpPr/>
          <p:nvPr/>
        </p:nvSpPr>
        <p:spPr>
          <a:xfrm>
            <a:off x="2565648" y="9850946"/>
            <a:ext cx="729768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IEEE International Power &amp; Renewable Energy Conference</a:t>
            </a:r>
            <a:endParaRPr lang="en-US" sz="1800" dirty="0"/>
          </a:p>
        </p:txBody>
      </p:sp>
      <p:sp>
        <p:nvSpPr>
          <p:cNvPr id="29" name="Text 19"/>
          <p:cNvSpPr/>
          <p:nvPr/>
        </p:nvSpPr>
        <p:spPr>
          <a:xfrm>
            <a:off x="16458233" y="9851231"/>
            <a:ext cx="142600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July 2026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11021">
                  <a:alpha val="100000"/>
                </a:srgbClr>
              </a:gs>
              <a:gs pos="100000">
                <a:srgbClr val="4A1655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211021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0025"/>
            <a:ext cx="1084883" cy="55245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990" y="228600"/>
            <a:ext cx="703138" cy="4953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836" y="342900"/>
            <a:ext cx="1470199" cy="266700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742" y="266700"/>
            <a:ext cx="1690836" cy="419100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5286" y="200025"/>
            <a:ext cx="2503289" cy="552450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64282" y="304800"/>
            <a:ext cx="1682204" cy="342900"/>
          </a:xfrm>
          <a:prstGeom prst="rect">
            <a:avLst/>
          </a:prstGeom>
        </p:spPr>
      </p:pic>
      <p:pic>
        <p:nvPicPr>
          <p:cNvPr id="1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82194" y="285750"/>
            <a:ext cx="1272406" cy="381000"/>
          </a:xfrm>
          <a:prstGeom prst="rect">
            <a:avLst/>
          </a:prstGeom>
        </p:spPr>
      </p:pic>
      <p:sp>
        <p:nvSpPr>
          <p:cNvPr id="11" name="Shape 2"/>
          <p:cNvSpPr/>
          <p:nvPr/>
        </p:nvSpPr>
        <p:spPr>
          <a:xfrm>
            <a:off x="0" y="952500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2" name="Text 3"/>
          <p:cNvSpPr/>
          <p:nvPr/>
        </p:nvSpPr>
        <p:spPr>
          <a:xfrm>
            <a:off x="1143000" y="3823841"/>
            <a:ext cx="1760220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50000"/>
              </a:lnSpc>
              <a:buNone/>
            </a:pPr>
            <a:r>
              <a:rPr lang="en-US" sz="9000" b="1" dirty="0">
                <a:solidFill>
                  <a:srgbClr val="CAA3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9000" dirty="0"/>
          </a:p>
        </p:txBody>
      </p:sp>
      <p:sp>
        <p:nvSpPr>
          <p:cNvPr id="13" name="Text 4"/>
          <p:cNvSpPr/>
          <p:nvPr/>
        </p:nvSpPr>
        <p:spPr>
          <a:xfrm>
            <a:off x="1143000" y="4471541"/>
            <a:ext cx="14912340" cy="14248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868"/>
              </a:lnSpc>
              <a:buNone/>
            </a:pPr>
            <a:r>
              <a:rPr lang="en-US" sz="4200" b="1" kern="0" spc="-37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 a whole slide for the one claim, result or takeaway you most want the audience to remember.</a:t>
            </a:r>
            <a:endParaRPr lang="en-US" sz="4200" dirty="0"/>
          </a:p>
        </p:txBody>
      </p:sp>
      <p:sp>
        <p:nvSpPr>
          <p:cNvPr id="14" name="Shape 5"/>
          <p:cNvSpPr/>
          <p:nvPr/>
        </p:nvSpPr>
        <p:spPr>
          <a:xfrm>
            <a:off x="1143000" y="6239321"/>
            <a:ext cx="142875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5" name="Text 6"/>
          <p:cNvSpPr/>
          <p:nvPr/>
        </p:nvSpPr>
        <p:spPr>
          <a:xfrm>
            <a:off x="1143000" y="6496496"/>
            <a:ext cx="17602200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FFFFFF">
                    <a:alpha val="7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Supporting attribution, source or brief context</a:t>
            </a:r>
            <a:endParaRPr lang="en-US" sz="2100" dirty="0"/>
          </a:p>
        </p:txBody>
      </p:sp>
      <p:sp>
        <p:nvSpPr>
          <p:cNvPr id="16" name="Shape 7"/>
          <p:cNvSpPr/>
          <p:nvPr/>
        </p:nvSpPr>
        <p:spPr>
          <a:xfrm>
            <a:off x="0" y="9629775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7" name="Shape 8"/>
          <p:cNvSpPr/>
          <p:nvPr/>
        </p:nvSpPr>
        <p:spPr>
          <a:xfrm>
            <a:off x="0" y="9677400"/>
            <a:ext cx="18288000" cy="609600"/>
          </a:xfrm>
          <a:prstGeom prst="rect">
            <a:avLst/>
          </a:prstGeom>
          <a:solidFill>
            <a:srgbClr val="211021"/>
          </a:solidFill>
          <a:ln/>
        </p:spPr>
      </p:sp>
      <p:sp>
        <p:nvSpPr>
          <p:cNvPr id="18" name="Text 9"/>
          <p:cNvSpPr/>
          <p:nvPr/>
        </p:nvSpPr>
        <p:spPr>
          <a:xfrm>
            <a:off x="533400" y="9820275"/>
            <a:ext cx="208878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3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IPRECON 2026</a:t>
            </a:r>
            <a:endParaRPr lang="en-US" sz="1800" dirty="0"/>
          </a:p>
        </p:txBody>
      </p:sp>
      <p:sp>
        <p:nvSpPr>
          <p:cNvPr id="19" name="Text 10"/>
          <p:cNvSpPr/>
          <p:nvPr/>
        </p:nvSpPr>
        <p:spPr>
          <a:xfrm>
            <a:off x="2565648" y="9850946"/>
            <a:ext cx="713918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IEEE International Power &amp; Renewable Energy Conference</a:t>
            </a:r>
            <a:endParaRPr lang="en-US" sz="1800" dirty="0"/>
          </a:p>
        </p:txBody>
      </p:sp>
      <p:sp>
        <p:nvSpPr>
          <p:cNvPr id="20" name="Text 11"/>
          <p:cNvSpPr/>
          <p:nvPr/>
        </p:nvSpPr>
        <p:spPr>
          <a:xfrm>
            <a:off x="16458233" y="9851231"/>
            <a:ext cx="142600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July 2026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211021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0025"/>
            <a:ext cx="1084883" cy="55245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990" y="228600"/>
            <a:ext cx="703138" cy="49530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836" y="342900"/>
            <a:ext cx="1470199" cy="266700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742" y="266700"/>
            <a:ext cx="1690836" cy="419100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5286" y="200025"/>
            <a:ext cx="2503289" cy="552450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64282" y="304800"/>
            <a:ext cx="1682204" cy="342900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82194" y="285750"/>
            <a:ext cx="1272406" cy="38100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0" y="952500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pic>
        <p:nvPicPr>
          <p:cNvPr id="11" name="Image 7" descr="preencoded.png"/>
          <p:cNvPicPr>
            <a:picLocks noChangeAspect="1"/>
          </p:cNvPicPr>
          <p:nvPr/>
        </p:nvPicPr>
        <p:blipFill>
          <a:blip r:embed="rId10">
            <a:alphaModFix amt="5000"/>
          </a:blip>
          <a:stretch>
            <a:fillRect/>
          </a:stretch>
        </p:blipFill>
        <p:spPr>
          <a:xfrm>
            <a:off x="5238750" y="3341824"/>
            <a:ext cx="7810500" cy="3946252"/>
          </a:xfrm>
          <a:prstGeom prst="rect">
            <a:avLst/>
          </a:prstGeom>
        </p:spPr>
      </p:pic>
      <p:sp>
        <p:nvSpPr>
          <p:cNvPr id="12" name="Text 2"/>
          <p:cNvSpPr/>
          <p:nvPr/>
        </p:nvSpPr>
        <p:spPr>
          <a:xfrm>
            <a:off x="685800" y="1533525"/>
            <a:ext cx="1860804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25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05 · RESULTS</a:t>
            </a:r>
            <a:endParaRPr lang="en-US" sz="1800" dirty="0"/>
          </a:p>
        </p:txBody>
      </p:sp>
      <p:sp>
        <p:nvSpPr>
          <p:cNvPr id="13" name="Text 3"/>
          <p:cNvSpPr/>
          <p:nvPr/>
        </p:nvSpPr>
        <p:spPr>
          <a:xfrm>
            <a:off x="685800" y="1890713"/>
            <a:ext cx="18608040" cy="842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kern="0" spc="-75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Results</a:t>
            </a:r>
            <a:endParaRPr lang="en-US" sz="4500" dirty="0"/>
          </a:p>
        </p:txBody>
      </p:sp>
      <p:sp>
        <p:nvSpPr>
          <p:cNvPr id="14" name="Shape 4"/>
          <p:cNvSpPr/>
          <p:nvPr/>
        </p:nvSpPr>
        <p:spPr>
          <a:xfrm>
            <a:off x="685800" y="2924175"/>
            <a:ext cx="6858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5" name="Shape 5"/>
          <p:cNvSpPr/>
          <p:nvPr/>
        </p:nvSpPr>
        <p:spPr>
          <a:xfrm>
            <a:off x="685800" y="3314700"/>
            <a:ext cx="5410200" cy="5781675"/>
          </a:xfrm>
          <a:prstGeom prst="roundRect">
            <a:avLst>
              <a:gd name="adj" fmla="val 3873"/>
            </a:avLst>
          </a:prstGeom>
          <a:solidFill>
            <a:srgbClr val="FFFFFF"/>
          </a:solidFill>
          <a:ln w="9525">
            <a:solidFill>
              <a:srgbClr val="ECE4EE"/>
            </a:solidFill>
            <a:prstDash val="solid"/>
          </a:ln>
        </p:spPr>
      </p:sp>
      <p:sp>
        <p:nvSpPr>
          <p:cNvPr id="16" name="Shape 6"/>
          <p:cNvSpPr/>
          <p:nvPr/>
        </p:nvSpPr>
        <p:spPr>
          <a:xfrm>
            <a:off x="695325" y="3324225"/>
            <a:ext cx="5391150" cy="57150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7" name="Text 7"/>
          <p:cNvSpPr/>
          <p:nvPr/>
        </p:nvSpPr>
        <p:spPr>
          <a:xfrm>
            <a:off x="1076325" y="5181154"/>
            <a:ext cx="5092065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1111"/>
              </a:lnSpc>
              <a:buNone/>
            </a:pPr>
            <a:r>
              <a:rPr lang="en-US" sz="7200" b="1" kern="0" spc="-225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23%</a:t>
            </a:r>
            <a:endParaRPr lang="en-US" sz="7200" dirty="0"/>
          </a:p>
        </p:txBody>
      </p:sp>
      <p:sp>
        <p:nvSpPr>
          <p:cNvPr id="18" name="Shape 8"/>
          <p:cNvSpPr/>
          <p:nvPr/>
        </p:nvSpPr>
        <p:spPr>
          <a:xfrm>
            <a:off x="1076325" y="6305104"/>
            <a:ext cx="5334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9" name="Text 9"/>
          <p:cNvSpPr/>
          <p:nvPr/>
        </p:nvSpPr>
        <p:spPr>
          <a:xfrm>
            <a:off x="1076325" y="6562279"/>
            <a:ext cx="5092065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Lower grid losses</a:t>
            </a:r>
            <a:endParaRPr lang="en-US" sz="2250" dirty="0"/>
          </a:p>
        </p:txBody>
      </p:sp>
      <p:sp>
        <p:nvSpPr>
          <p:cNvPr id="20" name="Text 10"/>
          <p:cNvSpPr/>
          <p:nvPr/>
        </p:nvSpPr>
        <p:spPr>
          <a:xfrm>
            <a:off x="1076325" y="6967091"/>
            <a:ext cx="5092065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2182"/>
              </a:lnSpc>
              <a:buNone/>
            </a:pPr>
            <a:r>
              <a:rPr lang="en-US" sz="1800" dirty="0">
                <a:solidFill>
                  <a:srgbClr val="7A6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versus the conventional baseline controller.</a:t>
            </a:r>
            <a:endParaRPr lang="en-US" sz="1800" dirty="0"/>
          </a:p>
        </p:txBody>
      </p:sp>
      <p:sp>
        <p:nvSpPr>
          <p:cNvPr id="21" name="Shape 11"/>
          <p:cNvSpPr/>
          <p:nvPr/>
        </p:nvSpPr>
        <p:spPr>
          <a:xfrm>
            <a:off x="6438900" y="3314700"/>
            <a:ext cx="5410200" cy="5781675"/>
          </a:xfrm>
          <a:prstGeom prst="roundRect">
            <a:avLst>
              <a:gd name="adj" fmla="val 3873"/>
            </a:avLst>
          </a:prstGeom>
          <a:solidFill>
            <a:srgbClr val="FFFFFF"/>
          </a:solidFill>
          <a:ln w="9525">
            <a:solidFill>
              <a:srgbClr val="ECE4EE"/>
            </a:solidFill>
            <a:prstDash val="solid"/>
          </a:ln>
        </p:spPr>
      </p:sp>
      <p:sp>
        <p:nvSpPr>
          <p:cNvPr id="22" name="Shape 12"/>
          <p:cNvSpPr/>
          <p:nvPr/>
        </p:nvSpPr>
        <p:spPr>
          <a:xfrm>
            <a:off x="6448425" y="3324225"/>
            <a:ext cx="5391150" cy="57150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23" name="Text 13"/>
          <p:cNvSpPr/>
          <p:nvPr/>
        </p:nvSpPr>
        <p:spPr>
          <a:xfrm>
            <a:off x="6829425" y="5181154"/>
            <a:ext cx="5092065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1111"/>
              </a:lnSpc>
              <a:buNone/>
            </a:pPr>
            <a:r>
              <a:rPr lang="en-US" sz="7200" b="1" kern="0" spc="-225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98.6%</a:t>
            </a:r>
            <a:endParaRPr lang="en-US" sz="7200" dirty="0"/>
          </a:p>
        </p:txBody>
      </p:sp>
      <p:sp>
        <p:nvSpPr>
          <p:cNvPr id="24" name="Shape 14"/>
          <p:cNvSpPr/>
          <p:nvPr/>
        </p:nvSpPr>
        <p:spPr>
          <a:xfrm>
            <a:off x="6829425" y="6305104"/>
            <a:ext cx="5334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25" name="Text 15"/>
          <p:cNvSpPr/>
          <p:nvPr/>
        </p:nvSpPr>
        <p:spPr>
          <a:xfrm>
            <a:off x="6829425" y="6562279"/>
            <a:ext cx="5092065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Prediction accuracy</a:t>
            </a:r>
            <a:endParaRPr lang="en-US" sz="2250" dirty="0"/>
          </a:p>
        </p:txBody>
      </p:sp>
      <p:sp>
        <p:nvSpPr>
          <p:cNvPr id="26" name="Text 16"/>
          <p:cNvSpPr/>
          <p:nvPr/>
        </p:nvSpPr>
        <p:spPr>
          <a:xfrm>
            <a:off x="6829425" y="6967091"/>
            <a:ext cx="5092065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2182"/>
              </a:lnSpc>
              <a:buNone/>
            </a:pPr>
            <a:r>
              <a:rPr lang="en-US" sz="1800" dirty="0">
                <a:solidFill>
                  <a:srgbClr val="7A6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held-out validation dataset.</a:t>
            </a:r>
            <a:endParaRPr lang="en-US" sz="1800" dirty="0"/>
          </a:p>
        </p:txBody>
      </p:sp>
      <p:sp>
        <p:nvSpPr>
          <p:cNvPr id="27" name="Shape 17"/>
          <p:cNvSpPr/>
          <p:nvPr/>
        </p:nvSpPr>
        <p:spPr>
          <a:xfrm>
            <a:off x="12192000" y="3314700"/>
            <a:ext cx="5410200" cy="5781675"/>
          </a:xfrm>
          <a:prstGeom prst="roundRect">
            <a:avLst>
              <a:gd name="adj" fmla="val 3873"/>
            </a:avLst>
          </a:prstGeom>
          <a:solidFill>
            <a:srgbClr val="FFFFFF"/>
          </a:solidFill>
          <a:ln w="9525">
            <a:solidFill>
              <a:srgbClr val="ECE4EE"/>
            </a:solidFill>
            <a:prstDash val="solid"/>
          </a:ln>
        </p:spPr>
      </p:sp>
      <p:sp>
        <p:nvSpPr>
          <p:cNvPr id="28" name="Shape 18"/>
          <p:cNvSpPr/>
          <p:nvPr/>
        </p:nvSpPr>
        <p:spPr>
          <a:xfrm>
            <a:off x="12201525" y="3324225"/>
            <a:ext cx="5391150" cy="57150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29" name="Text 19"/>
          <p:cNvSpPr/>
          <p:nvPr/>
        </p:nvSpPr>
        <p:spPr>
          <a:xfrm>
            <a:off x="12582525" y="5181154"/>
            <a:ext cx="5092065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1111"/>
              </a:lnSpc>
              <a:buNone/>
            </a:pPr>
            <a:r>
              <a:rPr lang="en-US" sz="7200" b="1" kern="0" spc="-225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1.4</a:t>
            </a:r>
            <a:r>
              <a:rPr lang="en-US" sz="3900" b="1" kern="0" spc="-225" dirty="0">
                <a:solidFill>
                  <a:srgbClr val="7A6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7200" dirty="0"/>
          </a:p>
        </p:txBody>
      </p:sp>
      <p:sp>
        <p:nvSpPr>
          <p:cNvPr id="30" name="Shape 20"/>
          <p:cNvSpPr/>
          <p:nvPr/>
        </p:nvSpPr>
        <p:spPr>
          <a:xfrm>
            <a:off x="12582525" y="6305104"/>
            <a:ext cx="5334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31" name="Text 21"/>
          <p:cNvSpPr/>
          <p:nvPr/>
        </p:nvSpPr>
        <p:spPr>
          <a:xfrm>
            <a:off x="12582525" y="6562279"/>
            <a:ext cx="5092065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Response time</a:t>
            </a:r>
            <a:endParaRPr lang="en-US" sz="2250" dirty="0"/>
          </a:p>
        </p:txBody>
      </p:sp>
      <p:sp>
        <p:nvSpPr>
          <p:cNvPr id="32" name="Text 22"/>
          <p:cNvSpPr/>
          <p:nvPr/>
        </p:nvSpPr>
        <p:spPr>
          <a:xfrm>
            <a:off x="12582525" y="6967091"/>
            <a:ext cx="5092065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2182"/>
              </a:lnSpc>
              <a:buNone/>
            </a:pPr>
            <a:r>
              <a:rPr lang="en-US" sz="1800" dirty="0">
                <a:solidFill>
                  <a:srgbClr val="7A6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reach steady state after a disturbance.</a:t>
            </a:r>
            <a:endParaRPr lang="en-US" sz="1800" dirty="0"/>
          </a:p>
        </p:txBody>
      </p:sp>
      <p:sp>
        <p:nvSpPr>
          <p:cNvPr id="33" name="Shape 23"/>
          <p:cNvSpPr/>
          <p:nvPr/>
        </p:nvSpPr>
        <p:spPr>
          <a:xfrm>
            <a:off x="0" y="9629775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34" name="Shape 24"/>
          <p:cNvSpPr/>
          <p:nvPr/>
        </p:nvSpPr>
        <p:spPr>
          <a:xfrm>
            <a:off x="0" y="9677400"/>
            <a:ext cx="18288000" cy="609600"/>
          </a:xfrm>
          <a:prstGeom prst="rect">
            <a:avLst/>
          </a:prstGeom>
          <a:solidFill>
            <a:srgbClr val="211021"/>
          </a:solidFill>
          <a:ln/>
        </p:spPr>
      </p:sp>
      <p:sp>
        <p:nvSpPr>
          <p:cNvPr id="35" name="Text 25"/>
          <p:cNvSpPr/>
          <p:nvPr/>
        </p:nvSpPr>
        <p:spPr>
          <a:xfrm>
            <a:off x="533400" y="9820275"/>
            <a:ext cx="208878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3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IPRECON 2026</a:t>
            </a:r>
            <a:endParaRPr lang="en-US" sz="1800" dirty="0"/>
          </a:p>
        </p:txBody>
      </p:sp>
      <p:sp>
        <p:nvSpPr>
          <p:cNvPr id="36" name="Text 26"/>
          <p:cNvSpPr/>
          <p:nvPr/>
        </p:nvSpPr>
        <p:spPr>
          <a:xfrm>
            <a:off x="2565648" y="9850946"/>
            <a:ext cx="7029456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IEEE International Power &amp; Renewable Energy Conference</a:t>
            </a:r>
            <a:endParaRPr lang="en-US" sz="1800" dirty="0"/>
          </a:p>
        </p:txBody>
      </p:sp>
      <p:sp>
        <p:nvSpPr>
          <p:cNvPr id="37" name="Text 27"/>
          <p:cNvSpPr/>
          <p:nvPr/>
        </p:nvSpPr>
        <p:spPr>
          <a:xfrm>
            <a:off x="16458233" y="9851231"/>
            <a:ext cx="142600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July 2026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211021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0025"/>
            <a:ext cx="1084883" cy="55245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990" y="228600"/>
            <a:ext cx="703138" cy="49530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836" y="342900"/>
            <a:ext cx="1470199" cy="266700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742" y="266700"/>
            <a:ext cx="1690836" cy="419100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5286" y="200025"/>
            <a:ext cx="2503289" cy="552450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64282" y="304800"/>
            <a:ext cx="1682204" cy="342900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82194" y="285750"/>
            <a:ext cx="1272406" cy="38100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0" y="952500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pic>
        <p:nvPicPr>
          <p:cNvPr id="11" name="Image 7" descr="preencoded.png"/>
          <p:cNvPicPr>
            <a:picLocks noChangeAspect="1"/>
          </p:cNvPicPr>
          <p:nvPr/>
        </p:nvPicPr>
        <p:blipFill>
          <a:blip r:embed="rId10">
            <a:alphaModFix amt="5000"/>
          </a:blip>
          <a:stretch>
            <a:fillRect/>
          </a:stretch>
        </p:blipFill>
        <p:spPr>
          <a:xfrm>
            <a:off x="5238750" y="3341824"/>
            <a:ext cx="7810500" cy="3946252"/>
          </a:xfrm>
          <a:prstGeom prst="rect">
            <a:avLst/>
          </a:prstGeom>
        </p:spPr>
      </p:pic>
      <p:sp>
        <p:nvSpPr>
          <p:cNvPr id="12" name="Text 2"/>
          <p:cNvSpPr/>
          <p:nvPr/>
        </p:nvSpPr>
        <p:spPr>
          <a:xfrm>
            <a:off x="685800" y="1533525"/>
            <a:ext cx="18608040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25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05 · RESULTS</a:t>
            </a:r>
            <a:endParaRPr lang="en-US" sz="1800" dirty="0"/>
          </a:p>
        </p:txBody>
      </p:sp>
      <p:sp>
        <p:nvSpPr>
          <p:cNvPr id="13" name="Text 3"/>
          <p:cNvSpPr/>
          <p:nvPr/>
        </p:nvSpPr>
        <p:spPr>
          <a:xfrm>
            <a:off x="685800" y="1890713"/>
            <a:ext cx="18608040" cy="842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kern="0" spc="-75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Comparison</a:t>
            </a:r>
            <a:endParaRPr lang="en-US" sz="4500" dirty="0"/>
          </a:p>
        </p:txBody>
      </p:sp>
      <p:sp>
        <p:nvSpPr>
          <p:cNvPr id="14" name="Shape 4"/>
          <p:cNvSpPr/>
          <p:nvPr/>
        </p:nvSpPr>
        <p:spPr>
          <a:xfrm>
            <a:off x="685800" y="2924175"/>
            <a:ext cx="6858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5" name="Shape 5"/>
          <p:cNvSpPr/>
          <p:nvPr/>
        </p:nvSpPr>
        <p:spPr>
          <a:xfrm>
            <a:off x="685800" y="4374356"/>
            <a:ext cx="16916400" cy="728663"/>
          </a:xfrm>
          <a:prstGeom prst="rect">
            <a:avLst/>
          </a:prstGeom>
          <a:solidFill>
            <a:srgbClr val="211021"/>
          </a:solidFill>
          <a:ln/>
        </p:spPr>
      </p:sp>
      <p:sp>
        <p:nvSpPr>
          <p:cNvPr id="16" name="Text 6"/>
          <p:cNvSpPr/>
          <p:nvPr/>
        </p:nvSpPr>
        <p:spPr>
          <a:xfrm>
            <a:off x="971550" y="4583906"/>
            <a:ext cx="3537825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</a:t>
            </a:r>
            <a:endParaRPr lang="en-US" sz="2100" dirty="0"/>
          </a:p>
        </p:txBody>
      </p:sp>
      <p:sp>
        <p:nvSpPr>
          <p:cNvPr id="17" name="Text 7"/>
          <p:cNvSpPr/>
          <p:nvPr/>
        </p:nvSpPr>
        <p:spPr>
          <a:xfrm>
            <a:off x="4869761" y="4583906"/>
            <a:ext cx="2567403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Accuracy</a:t>
            </a:r>
            <a:endParaRPr lang="en-US" sz="2100" dirty="0"/>
          </a:p>
        </p:txBody>
      </p:sp>
      <p:sp>
        <p:nvSpPr>
          <p:cNvPr id="18" name="Text 8"/>
          <p:cNvSpPr/>
          <p:nvPr/>
        </p:nvSpPr>
        <p:spPr>
          <a:xfrm>
            <a:off x="7894329" y="4583906"/>
            <a:ext cx="3354026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Latency (ms)</a:t>
            </a:r>
            <a:endParaRPr lang="en-US" sz="2100" dirty="0"/>
          </a:p>
        </p:txBody>
      </p:sp>
      <p:sp>
        <p:nvSpPr>
          <p:cNvPr id="19" name="Text 9"/>
          <p:cNvSpPr/>
          <p:nvPr/>
        </p:nvSpPr>
        <p:spPr>
          <a:xfrm>
            <a:off x="11716222" y="4583906"/>
            <a:ext cx="2986583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Params (M)</a:t>
            </a:r>
            <a:endParaRPr lang="en-US" sz="2100" dirty="0"/>
          </a:p>
        </p:txBody>
      </p:sp>
      <p:sp>
        <p:nvSpPr>
          <p:cNvPr id="20" name="Text 10"/>
          <p:cNvSpPr/>
          <p:nvPr/>
        </p:nvSpPr>
        <p:spPr>
          <a:xfrm>
            <a:off x="15195896" y="4583906"/>
            <a:ext cx="2120554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</a:t>
            </a:r>
            <a:endParaRPr lang="en-US" sz="2100" dirty="0"/>
          </a:p>
        </p:txBody>
      </p:sp>
      <p:sp>
        <p:nvSpPr>
          <p:cNvPr id="21" name="Shape 11"/>
          <p:cNvSpPr/>
          <p:nvPr/>
        </p:nvSpPr>
        <p:spPr>
          <a:xfrm>
            <a:off x="685800" y="5103019"/>
            <a:ext cx="16916400" cy="70008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Shape 12"/>
          <p:cNvSpPr/>
          <p:nvPr/>
        </p:nvSpPr>
        <p:spPr>
          <a:xfrm>
            <a:off x="685800" y="5793581"/>
            <a:ext cx="3989636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23" name="Text 13"/>
          <p:cNvSpPr/>
          <p:nvPr/>
        </p:nvSpPr>
        <p:spPr>
          <a:xfrm>
            <a:off x="971550" y="5293519"/>
            <a:ext cx="3537825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 CNN</a:t>
            </a:r>
            <a:endParaRPr lang="en-US" sz="2100" dirty="0"/>
          </a:p>
        </p:txBody>
      </p:sp>
      <p:sp>
        <p:nvSpPr>
          <p:cNvPr id="24" name="Shape 14"/>
          <p:cNvSpPr/>
          <p:nvPr/>
        </p:nvSpPr>
        <p:spPr>
          <a:xfrm>
            <a:off x="4675436" y="5793581"/>
            <a:ext cx="3047479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25" name="Text 15"/>
          <p:cNvSpPr/>
          <p:nvPr/>
        </p:nvSpPr>
        <p:spPr>
          <a:xfrm>
            <a:off x="4869761" y="5293519"/>
            <a:ext cx="2567403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91.2%</a:t>
            </a:r>
            <a:endParaRPr lang="en-US" sz="2100" dirty="0"/>
          </a:p>
        </p:txBody>
      </p:sp>
      <p:sp>
        <p:nvSpPr>
          <p:cNvPr id="26" name="Shape 16"/>
          <p:cNvSpPr/>
          <p:nvPr/>
        </p:nvSpPr>
        <p:spPr>
          <a:xfrm>
            <a:off x="7722915" y="5793581"/>
            <a:ext cx="3811191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27" name="Text 17"/>
          <p:cNvSpPr/>
          <p:nvPr/>
        </p:nvSpPr>
        <p:spPr>
          <a:xfrm>
            <a:off x="7894329" y="5293519"/>
            <a:ext cx="3354026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</a:t>
            </a:r>
            <a:endParaRPr lang="en-US" sz="2100" dirty="0"/>
          </a:p>
        </p:txBody>
      </p:sp>
      <p:sp>
        <p:nvSpPr>
          <p:cNvPr id="28" name="Shape 18"/>
          <p:cNvSpPr/>
          <p:nvPr/>
        </p:nvSpPr>
        <p:spPr>
          <a:xfrm>
            <a:off x="11534105" y="5793581"/>
            <a:ext cx="345445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29" name="Text 19"/>
          <p:cNvSpPr/>
          <p:nvPr/>
        </p:nvSpPr>
        <p:spPr>
          <a:xfrm>
            <a:off x="11716222" y="5293519"/>
            <a:ext cx="2986583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12.4</a:t>
            </a:r>
            <a:endParaRPr lang="en-US" sz="2100" dirty="0"/>
          </a:p>
        </p:txBody>
      </p:sp>
      <p:sp>
        <p:nvSpPr>
          <p:cNvPr id="30" name="Shape 20"/>
          <p:cNvSpPr/>
          <p:nvPr/>
        </p:nvSpPr>
        <p:spPr>
          <a:xfrm>
            <a:off x="14988555" y="5793581"/>
            <a:ext cx="2613645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31" name="Text 21"/>
          <p:cNvSpPr/>
          <p:nvPr/>
        </p:nvSpPr>
        <p:spPr>
          <a:xfrm>
            <a:off x="15195896" y="5293519"/>
            <a:ext cx="2120554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</a:t>
            </a:r>
            <a:endParaRPr lang="en-US" sz="2100" dirty="0"/>
          </a:p>
        </p:txBody>
      </p:sp>
      <p:sp>
        <p:nvSpPr>
          <p:cNvPr id="32" name="Shape 22"/>
          <p:cNvSpPr/>
          <p:nvPr/>
        </p:nvSpPr>
        <p:spPr>
          <a:xfrm>
            <a:off x="685800" y="5803106"/>
            <a:ext cx="16916400" cy="700088"/>
          </a:xfrm>
          <a:prstGeom prst="rect">
            <a:avLst/>
          </a:prstGeom>
          <a:solidFill>
            <a:srgbClr val="F3ECF5"/>
          </a:solidFill>
          <a:ln/>
        </p:spPr>
      </p:sp>
      <p:sp>
        <p:nvSpPr>
          <p:cNvPr id="33" name="Shape 23"/>
          <p:cNvSpPr/>
          <p:nvPr/>
        </p:nvSpPr>
        <p:spPr>
          <a:xfrm>
            <a:off x="685800" y="6493669"/>
            <a:ext cx="3989636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34" name="Text 24"/>
          <p:cNvSpPr/>
          <p:nvPr/>
        </p:nvSpPr>
        <p:spPr>
          <a:xfrm>
            <a:off x="971550" y="5993606"/>
            <a:ext cx="3537825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ResNet-50</a:t>
            </a:r>
            <a:endParaRPr lang="en-US" sz="2100" dirty="0"/>
          </a:p>
        </p:txBody>
      </p:sp>
      <p:sp>
        <p:nvSpPr>
          <p:cNvPr id="35" name="Shape 25"/>
          <p:cNvSpPr/>
          <p:nvPr/>
        </p:nvSpPr>
        <p:spPr>
          <a:xfrm>
            <a:off x="4675436" y="6493669"/>
            <a:ext cx="3047479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36" name="Text 26"/>
          <p:cNvSpPr/>
          <p:nvPr/>
        </p:nvSpPr>
        <p:spPr>
          <a:xfrm>
            <a:off x="4869761" y="5993606"/>
            <a:ext cx="2567403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94.5%</a:t>
            </a:r>
            <a:endParaRPr lang="en-US" sz="2100" dirty="0"/>
          </a:p>
        </p:txBody>
      </p:sp>
      <p:sp>
        <p:nvSpPr>
          <p:cNvPr id="37" name="Shape 27"/>
          <p:cNvSpPr/>
          <p:nvPr/>
        </p:nvSpPr>
        <p:spPr>
          <a:xfrm>
            <a:off x="7722915" y="6493669"/>
            <a:ext cx="3811191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38" name="Text 28"/>
          <p:cNvSpPr/>
          <p:nvPr/>
        </p:nvSpPr>
        <p:spPr>
          <a:xfrm>
            <a:off x="7894329" y="5993606"/>
            <a:ext cx="3354026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65</a:t>
            </a:r>
            <a:endParaRPr lang="en-US" sz="2100" dirty="0"/>
          </a:p>
        </p:txBody>
      </p:sp>
      <p:sp>
        <p:nvSpPr>
          <p:cNvPr id="39" name="Shape 29"/>
          <p:cNvSpPr/>
          <p:nvPr/>
        </p:nvSpPr>
        <p:spPr>
          <a:xfrm>
            <a:off x="11534105" y="6493669"/>
            <a:ext cx="345445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40" name="Text 30"/>
          <p:cNvSpPr/>
          <p:nvPr/>
        </p:nvSpPr>
        <p:spPr>
          <a:xfrm>
            <a:off x="11716222" y="5993606"/>
            <a:ext cx="2986583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25.6</a:t>
            </a:r>
            <a:endParaRPr lang="en-US" sz="2100" dirty="0"/>
          </a:p>
        </p:txBody>
      </p:sp>
      <p:sp>
        <p:nvSpPr>
          <p:cNvPr id="41" name="Shape 31"/>
          <p:cNvSpPr/>
          <p:nvPr/>
        </p:nvSpPr>
        <p:spPr>
          <a:xfrm>
            <a:off x="14988555" y="6493669"/>
            <a:ext cx="2613645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42" name="Text 32"/>
          <p:cNvSpPr/>
          <p:nvPr/>
        </p:nvSpPr>
        <p:spPr>
          <a:xfrm>
            <a:off x="15195896" y="5993606"/>
            <a:ext cx="2120554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</a:t>
            </a:r>
            <a:endParaRPr lang="en-US" sz="2100" dirty="0"/>
          </a:p>
        </p:txBody>
      </p:sp>
      <p:sp>
        <p:nvSpPr>
          <p:cNvPr id="43" name="Shape 33"/>
          <p:cNvSpPr/>
          <p:nvPr/>
        </p:nvSpPr>
        <p:spPr>
          <a:xfrm>
            <a:off x="685800" y="6503194"/>
            <a:ext cx="16916400" cy="70008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4" name="Shape 34"/>
          <p:cNvSpPr/>
          <p:nvPr/>
        </p:nvSpPr>
        <p:spPr>
          <a:xfrm>
            <a:off x="685800" y="7193756"/>
            <a:ext cx="3989636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45" name="Text 35"/>
          <p:cNvSpPr/>
          <p:nvPr/>
        </p:nvSpPr>
        <p:spPr>
          <a:xfrm>
            <a:off x="971550" y="6693694"/>
            <a:ext cx="3537825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2110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Transformer</a:t>
            </a:r>
            <a:endParaRPr lang="en-US" sz="2100" dirty="0"/>
          </a:p>
        </p:txBody>
      </p:sp>
      <p:sp>
        <p:nvSpPr>
          <p:cNvPr id="46" name="Shape 36"/>
          <p:cNvSpPr/>
          <p:nvPr/>
        </p:nvSpPr>
        <p:spPr>
          <a:xfrm>
            <a:off x="4675436" y="7193756"/>
            <a:ext cx="3047479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47" name="Text 37"/>
          <p:cNvSpPr/>
          <p:nvPr/>
        </p:nvSpPr>
        <p:spPr>
          <a:xfrm>
            <a:off x="4869761" y="6693694"/>
            <a:ext cx="2567403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96.1%</a:t>
            </a:r>
            <a:endParaRPr lang="en-US" sz="2100" dirty="0"/>
          </a:p>
        </p:txBody>
      </p:sp>
      <p:sp>
        <p:nvSpPr>
          <p:cNvPr id="48" name="Shape 38"/>
          <p:cNvSpPr/>
          <p:nvPr/>
        </p:nvSpPr>
        <p:spPr>
          <a:xfrm>
            <a:off x="7722915" y="7193756"/>
            <a:ext cx="3811191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49" name="Text 39"/>
          <p:cNvSpPr/>
          <p:nvPr/>
        </p:nvSpPr>
        <p:spPr>
          <a:xfrm>
            <a:off x="7894329" y="6693694"/>
            <a:ext cx="3354026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88</a:t>
            </a:r>
            <a:endParaRPr lang="en-US" sz="2100" dirty="0"/>
          </a:p>
        </p:txBody>
      </p:sp>
      <p:sp>
        <p:nvSpPr>
          <p:cNvPr id="50" name="Shape 40"/>
          <p:cNvSpPr/>
          <p:nvPr/>
        </p:nvSpPr>
        <p:spPr>
          <a:xfrm>
            <a:off x="11534105" y="7193756"/>
            <a:ext cx="3454450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51" name="Text 41"/>
          <p:cNvSpPr/>
          <p:nvPr/>
        </p:nvSpPr>
        <p:spPr>
          <a:xfrm>
            <a:off x="11716222" y="6693694"/>
            <a:ext cx="2986583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41.0</a:t>
            </a:r>
            <a:endParaRPr lang="en-US" sz="2100" dirty="0"/>
          </a:p>
        </p:txBody>
      </p:sp>
      <p:sp>
        <p:nvSpPr>
          <p:cNvPr id="52" name="Shape 42"/>
          <p:cNvSpPr/>
          <p:nvPr/>
        </p:nvSpPr>
        <p:spPr>
          <a:xfrm>
            <a:off x="14988555" y="7193756"/>
            <a:ext cx="2613645" cy="9525"/>
          </a:xfrm>
          <a:prstGeom prst="rect">
            <a:avLst/>
          </a:prstGeom>
          <a:solidFill>
            <a:srgbClr val="ECE4EE"/>
          </a:solidFill>
          <a:ln/>
        </p:spPr>
      </p:sp>
      <p:sp>
        <p:nvSpPr>
          <p:cNvPr id="53" name="Text 43"/>
          <p:cNvSpPr/>
          <p:nvPr/>
        </p:nvSpPr>
        <p:spPr>
          <a:xfrm>
            <a:off x="15195896" y="6693694"/>
            <a:ext cx="2120554" cy="347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dirty="0">
                <a:solidFill>
                  <a:srgbClr val="3A2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2100" dirty="0"/>
          </a:p>
        </p:txBody>
      </p:sp>
      <p:sp>
        <p:nvSpPr>
          <p:cNvPr id="54" name="Shape 44"/>
          <p:cNvSpPr/>
          <p:nvPr/>
        </p:nvSpPr>
        <p:spPr>
          <a:xfrm>
            <a:off x="685800" y="7203281"/>
            <a:ext cx="16916400" cy="795338"/>
          </a:xfrm>
          <a:prstGeom prst="rect">
            <a:avLst/>
          </a:prstGeom>
          <a:solidFill>
            <a:srgbClr val="8726A0">
              <a:alpha val="10000"/>
            </a:srgbClr>
          </a:solidFill>
          <a:ln/>
        </p:spPr>
      </p:sp>
      <p:sp>
        <p:nvSpPr>
          <p:cNvPr id="55" name="Shape 45"/>
          <p:cNvSpPr/>
          <p:nvPr/>
        </p:nvSpPr>
        <p:spPr>
          <a:xfrm>
            <a:off x="685800" y="7203281"/>
            <a:ext cx="47625" cy="795338"/>
          </a:xfrm>
          <a:prstGeom prst="rect">
            <a:avLst/>
          </a:prstGeom>
          <a:solidFill>
            <a:srgbClr val="CAA32F"/>
          </a:solidFill>
          <a:ln/>
        </p:spPr>
      </p:sp>
      <p:sp>
        <p:nvSpPr>
          <p:cNvPr id="56" name="Text 46"/>
          <p:cNvSpPr/>
          <p:nvPr/>
        </p:nvSpPr>
        <p:spPr>
          <a:xfrm>
            <a:off x="1019175" y="7412831"/>
            <a:ext cx="3490200" cy="4143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</a:t>
            </a:r>
            <a:endParaRPr lang="en-US" sz="2100" dirty="0"/>
          </a:p>
        </p:txBody>
      </p:sp>
      <p:sp>
        <p:nvSpPr>
          <p:cNvPr id="57" name="Text 47"/>
          <p:cNvSpPr/>
          <p:nvPr/>
        </p:nvSpPr>
        <p:spPr>
          <a:xfrm>
            <a:off x="4869761" y="7412831"/>
            <a:ext cx="2567403" cy="4143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98.6%</a:t>
            </a:r>
            <a:endParaRPr lang="en-US" sz="2100" dirty="0"/>
          </a:p>
        </p:txBody>
      </p:sp>
      <p:sp>
        <p:nvSpPr>
          <p:cNvPr id="58" name="Text 48"/>
          <p:cNvSpPr/>
          <p:nvPr/>
        </p:nvSpPr>
        <p:spPr>
          <a:xfrm>
            <a:off x="7894329" y="7412831"/>
            <a:ext cx="3354026" cy="4143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</a:t>
            </a:r>
            <a:endParaRPr lang="en-US" sz="2100" dirty="0"/>
          </a:p>
        </p:txBody>
      </p:sp>
      <p:sp>
        <p:nvSpPr>
          <p:cNvPr id="59" name="Text 49"/>
          <p:cNvSpPr/>
          <p:nvPr/>
        </p:nvSpPr>
        <p:spPr>
          <a:xfrm>
            <a:off x="11716222" y="7412831"/>
            <a:ext cx="2986583" cy="4143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9.8</a:t>
            </a:r>
            <a:endParaRPr lang="en-US" sz="2100" dirty="0"/>
          </a:p>
        </p:txBody>
      </p:sp>
      <p:sp>
        <p:nvSpPr>
          <p:cNvPr id="60" name="Text 50"/>
          <p:cNvSpPr/>
          <p:nvPr/>
        </p:nvSpPr>
        <p:spPr>
          <a:xfrm>
            <a:off x="15195896" y="7412831"/>
            <a:ext cx="2120554" cy="4143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r">
              <a:buNone/>
            </a:pPr>
            <a:r>
              <a:rPr lang="en-US" sz="2100" b="1" dirty="0">
                <a:solidFill>
                  <a:srgbClr val="872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</a:t>
            </a:r>
            <a:endParaRPr lang="en-US" sz="2100" dirty="0"/>
          </a:p>
        </p:txBody>
      </p:sp>
      <p:sp>
        <p:nvSpPr>
          <p:cNvPr id="61" name="Shape 51"/>
          <p:cNvSpPr/>
          <p:nvPr/>
        </p:nvSpPr>
        <p:spPr>
          <a:xfrm>
            <a:off x="0" y="9629775"/>
            <a:ext cx="18288000" cy="47625"/>
          </a:xfrm>
          <a:prstGeom prst="rect">
            <a:avLst/>
          </a:prstGeom>
          <a:gradFill rotWithShape="1">
            <a:gsLst>
              <a:gs pos="0">
                <a:srgbClr val="8726A0">
                  <a:alpha val="100000"/>
                </a:srgbClr>
              </a:gs>
              <a:gs pos="100000">
                <a:srgbClr val="CAA32F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62" name="Shape 52"/>
          <p:cNvSpPr/>
          <p:nvPr/>
        </p:nvSpPr>
        <p:spPr>
          <a:xfrm>
            <a:off x="0" y="9677400"/>
            <a:ext cx="18288000" cy="609600"/>
          </a:xfrm>
          <a:prstGeom prst="rect">
            <a:avLst/>
          </a:prstGeom>
          <a:solidFill>
            <a:srgbClr val="211021"/>
          </a:solidFill>
          <a:ln/>
        </p:spPr>
      </p:sp>
      <p:sp>
        <p:nvSpPr>
          <p:cNvPr id="63" name="Text 53"/>
          <p:cNvSpPr/>
          <p:nvPr/>
        </p:nvSpPr>
        <p:spPr>
          <a:xfrm>
            <a:off x="533400" y="9820275"/>
            <a:ext cx="208878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3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IPRECON 2026</a:t>
            </a:r>
            <a:endParaRPr lang="en-US" sz="1800" dirty="0"/>
          </a:p>
        </p:txBody>
      </p:sp>
      <p:sp>
        <p:nvSpPr>
          <p:cNvPr id="64" name="Text 54"/>
          <p:cNvSpPr/>
          <p:nvPr/>
        </p:nvSpPr>
        <p:spPr>
          <a:xfrm>
            <a:off x="2565648" y="9850946"/>
            <a:ext cx="6724656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IEEE I</a:t>
            </a: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nternational Power &amp; Renewable Energy Conference</a:t>
            </a:r>
            <a:endParaRPr lang="en-US" sz="1800" dirty="0"/>
          </a:p>
        </p:txBody>
      </p:sp>
      <p:sp>
        <p:nvSpPr>
          <p:cNvPr id="65" name="Text 55"/>
          <p:cNvSpPr/>
          <p:nvPr/>
        </p:nvSpPr>
        <p:spPr>
          <a:xfrm>
            <a:off x="16458233" y="9851231"/>
            <a:ext cx="1426004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July 2026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780</Words>
  <Application>Microsoft Office PowerPoint</Application>
  <PresentationFormat>Custom</PresentationFormat>
  <Paragraphs>175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Cliffin Cletus</cp:lastModifiedBy>
  <cp:revision>1</cp:revision>
  <dcterms:created xsi:type="dcterms:W3CDTF">2026-07-24T13:54:44Z</dcterms:created>
  <dcterms:modified xsi:type="dcterms:W3CDTF">2026-07-24T14:56:44Z</dcterms:modified>
</cp:coreProperties>
</file>